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handoutMasterIdLst>
    <p:handoutMasterId r:id="rId24"/>
  </p:handoutMasterIdLst>
  <p:sldIdLst>
    <p:sldId id="291" r:id="rId3"/>
    <p:sldId id="308" r:id="rId4"/>
    <p:sldId id="335" r:id="rId6"/>
    <p:sldId id="336" r:id="rId7"/>
    <p:sldId id="334" r:id="rId8"/>
    <p:sldId id="324" r:id="rId9"/>
    <p:sldId id="325" r:id="rId10"/>
    <p:sldId id="326" r:id="rId11"/>
    <p:sldId id="327" r:id="rId12"/>
    <p:sldId id="323" r:id="rId13"/>
    <p:sldId id="322" r:id="rId14"/>
    <p:sldId id="294" r:id="rId15"/>
    <p:sldId id="328" r:id="rId16"/>
    <p:sldId id="331" r:id="rId17"/>
    <p:sldId id="329" r:id="rId18"/>
    <p:sldId id="298" r:id="rId19"/>
    <p:sldId id="305" r:id="rId20"/>
    <p:sldId id="330" r:id="rId21"/>
    <p:sldId id="306" r:id="rId22"/>
    <p:sldId id="29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BBB"/>
    <a:srgbClr val="828383"/>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10"/>
    <p:restoredTop sz="95872"/>
  </p:normalViewPr>
  <p:slideViewPr>
    <p:cSldViewPr snapToGrid="0" snapToObjects="1">
      <p:cViewPr varScale="1">
        <p:scale>
          <a:sx n="110" d="100"/>
          <a:sy n="110" d="100"/>
        </p:scale>
        <p:origin x="432" y="108"/>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5" d="100"/>
          <a:sy n="85" d="100"/>
        </p:scale>
        <p:origin x="3928" y="16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panose="020B0604020202020204" pitchFamily="34" charset="0"/>
              </a:rPr>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panose="020B0604020202020204" pitchFamily="34" charset="0"/>
              </a:rPr>
            </a:fld>
            <a:endParaRPr 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jpeg>
</file>

<file path=ppt/media/image13.png>
</file>

<file path=ppt/media/image14.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5B96CA4F-2197-CC40-B4FC-798A937A9DC6}"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02322656-8894-1544-92AA-01B3CF5E6182}"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Arial" panose="020B0604020202020204" pitchFamily="34" charset="0"/>
        <a:ea typeface="+mn-ea"/>
        <a:cs typeface="+mn-cs"/>
      </a:defRPr>
    </a:lvl1pPr>
    <a:lvl2pPr marL="609600" algn="l" defTabSz="1219200" rtl="0" eaLnBrk="1" latinLnBrk="0" hangingPunct="1">
      <a:defRPr sz="1600" kern="1200">
        <a:solidFill>
          <a:schemeClr val="tx1"/>
        </a:solidFill>
        <a:latin typeface="Arial" panose="020B0604020202020204" pitchFamily="34" charset="0"/>
        <a:ea typeface="+mn-ea"/>
        <a:cs typeface="+mn-cs"/>
      </a:defRPr>
    </a:lvl2pPr>
    <a:lvl3pPr marL="1219200" algn="l" defTabSz="1219200" rtl="0" eaLnBrk="1" latinLnBrk="0" hangingPunct="1">
      <a:defRPr sz="1600" kern="1200">
        <a:solidFill>
          <a:schemeClr val="tx1"/>
        </a:solidFill>
        <a:latin typeface="Arial" panose="020B0604020202020204" pitchFamily="34" charset="0"/>
        <a:ea typeface="+mn-ea"/>
        <a:cs typeface="+mn-cs"/>
      </a:defRPr>
    </a:lvl3pPr>
    <a:lvl4pPr marL="1828800" algn="l" defTabSz="1219200" rtl="0" eaLnBrk="1" latinLnBrk="0" hangingPunct="1">
      <a:defRPr sz="1600" kern="1200">
        <a:solidFill>
          <a:schemeClr val="tx1"/>
        </a:solidFill>
        <a:latin typeface="Arial" panose="020B0604020202020204" pitchFamily="34" charset="0"/>
        <a:ea typeface="+mn-ea"/>
        <a:cs typeface="+mn-cs"/>
      </a:defRPr>
    </a:lvl4pPr>
    <a:lvl5pPr marL="2438400" algn="l" defTabSz="1219200" rtl="0" eaLnBrk="1" latinLnBrk="0" hangingPunct="1">
      <a:defRPr sz="1600" kern="1200">
        <a:solidFill>
          <a:schemeClr val="tx1"/>
        </a:solidFill>
        <a:latin typeface="Arial" panose="020B0604020202020204" pitchFamily="34" charset="0"/>
        <a:ea typeface="+mn-ea"/>
        <a:cs typeface="+mn-cs"/>
      </a:defRPr>
    </a:lvl5pPr>
    <a:lvl6pPr marL="3048000" algn="l" defTabSz="1219200" rtl="0" eaLnBrk="1" latinLnBrk="0" hangingPunct="1">
      <a:defRPr sz="1600" kern="1200">
        <a:solidFill>
          <a:schemeClr val="tx1"/>
        </a:solidFill>
        <a:latin typeface="+mn-lt"/>
        <a:ea typeface="+mn-ea"/>
        <a:cs typeface="+mn-cs"/>
      </a:defRPr>
    </a:lvl6pPr>
    <a:lvl7pPr marL="3657600" algn="l" defTabSz="1219200" rtl="0" eaLnBrk="1" latinLnBrk="0" hangingPunct="1">
      <a:defRPr sz="1600" kern="1200">
        <a:solidFill>
          <a:schemeClr val="tx1"/>
        </a:solidFill>
        <a:latin typeface="+mn-lt"/>
        <a:ea typeface="+mn-ea"/>
        <a:cs typeface="+mn-cs"/>
      </a:defRPr>
    </a:lvl7pPr>
    <a:lvl8pPr marL="4267200" algn="l" defTabSz="1219200" rtl="0" eaLnBrk="1" latinLnBrk="0" hangingPunct="1">
      <a:defRPr sz="1600" kern="1200">
        <a:solidFill>
          <a:schemeClr val="tx1"/>
        </a:solidFill>
        <a:latin typeface="+mn-lt"/>
        <a:ea typeface="+mn-ea"/>
        <a:cs typeface="+mn-cs"/>
      </a:defRPr>
    </a:lvl8pPr>
    <a:lvl9pPr marL="4876800"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8000"/>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lnSpc>
                <a:spcPct val="100000"/>
              </a:lnSpc>
              <a:buNone/>
              <a:defRPr sz="2800" b="0" i="0">
                <a:solidFill>
                  <a:schemeClr val="bg1"/>
                </a:solidFill>
                <a:latin typeface="Georgia" panose="02040502050405020303" charset="0"/>
                <a:ea typeface="Georgia" panose="02040502050405020303" charset="0"/>
                <a:cs typeface="Georgia" panose="02040502050405020303" charset="0"/>
              </a:defRPr>
            </a:lvl1pPr>
          </a:lstStyle>
          <a:p>
            <a:pPr lvl="0"/>
            <a:r>
              <a:rPr lang="en-US" dirty="0" smtClean="0"/>
              <a:t>Sub-topic</a:t>
            </a:r>
            <a:endParaRPr lang="en-US" dirty="0" smtClean="0"/>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chorCtr="0"/>
          <a:lstStyle>
            <a:lvl1pPr algn="l">
              <a:lnSpc>
                <a:spcPts val="5800"/>
              </a:lnSpc>
              <a:defRPr sz="6000" b="1" i="0" cap="all"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Presentation</a:t>
            </a:r>
            <a:br>
              <a:rPr lang="en-US" dirty="0" smtClean="0"/>
            </a:br>
            <a:r>
              <a:rPr lang="en-US" dirty="0" smtClean="0"/>
              <a:t>Title</a:t>
            </a:r>
            <a:endParaRPr lang="en-US"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15" name="Picture Placeholder 2"/>
          <p:cNvSpPr>
            <a:spLocks noGrp="1" noChangeAspect="1"/>
          </p:cNvSpPr>
          <p:nvPr>
            <p:ph type="pic" idx="13" hasCustomPrompt="1"/>
          </p:nvPr>
        </p:nvSpPr>
        <p:spPr>
          <a:xfrm>
            <a:off x="0" y="927100"/>
            <a:ext cx="12192000"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smtClean="0"/>
          </a:p>
          <a:p>
            <a:r>
              <a:rPr lang="en-US" dirty="0" smtClean="0"/>
              <a:t>Drag picture to placeholder or click icon to add</a:t>
            </a:r>
            <a:endParaRPr lang="en-US" dirty="0"/>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hasCustomPrompt="1"/>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sz="1600"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endParaRPr lang="en-US" dirty="0" smtClean="0"/>
          </a:p>
          <a:p>
            <a:r>
              <a:rPr lang="en-US" dirty="0" smtClean="0"/>
              <a:t>Drag chart to placeholder or click icon to add chart</a:t>
            </a:r>
            <a:endParaRPr lang="en-US" dirty="0" smtClean="0"/>
          </a:p>
          <a:p>
            <a:endParaRPr lang="en-US" dirty="0"/>
          </a:p>
        </p:txBody>
      </p:sp>
      <p:sp>
        <p:nvSpPr>
          <p:cNvPr id="8" name="Title 3"/>
          <p:cNvSpPr>
            <a:spLocks noGrp="1"/>
          </p:cNvSpPr>
          <p:nvPr>
            <p:ph type="title" hasCustomPrompt="1"/>
          </p:nvPr>
        </p:nvSpPr>
        <p:spPr>
          <a:xfrm>
            <a:off x="569468" y="1320800"/>
            <a:ext cx="4268653" cy="716084"/>
          </a:xfrm>
          <a:prstGeom prst="rect">
            <a:avLst/>
          </a:prstGeom>
        </p:spPr>
        <p:txBody>
          <a:bodyPr anchor="b">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952" cy="6858000"/>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chor="t" anchorCtr="0">
            <a:noAutofit/>
          </a:bodyPr>
          <a:lstStyle>
            <a:lvl1pPr marL="0" indent="0" algn="l">
              <a:lnSpc>
                <a:spcPct val="100000"/>
              </a:lnSpc>
              <a:buNone/>
              <a:defRPr sz="2800" b="0" baseline="0">
                <a:solidFill>
                  <a:schemeClr val="bg1"/>
                </a:solidFill>
                <a:latin typeface="Georgia" panose="02040502050405020303" charset="0"/>
                <a:ea typeface="Georgia" panose="02040502050405020303" charset="0"/>
                <a:cs typeface="Georgia" panose="02040502050405020303"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0" y="0"/>
            <a:ext cx="12188950" cy="6857999"/>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endParaRPr lang="en-US" dirty="0" smtClean="0"/>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endParaRPr lang="en-US" dirty="0" smtClean="0"/>
          </a:p>
        </p:txBody>
      </p:sp>
      <p:sp>
        <p:nvSpPr>
          <p:cNvPr id="5"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ct val="100000"/>
              </a:lnSpc>
              <a:spcBef>
                <a:spcPts val="1000"/>
              </a:spcBef>
              <a:spcAft>
                <a:spcPts val="0"/>
              </a:spcAft>
              <a:buClr>
                <a:srgbClr val="005BBB"/>
              </a:buClr>
              <a:buSzPct val="109000"/>
              <a:buFont typeface="Arial" panose="020B0604020202020204" pitchFamily="34" charset="0"/>
              <a:buChar char="•"/>
              <a:defRPr sz="20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endParaRPr lang="en-US" dirty="0" smtClean="0"/>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endParaRPr lang="en-US" dirty="0" smtClean="0"/>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endParaRPr lang="en-US" dirty="0" smtClean="0"/>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endParaRPr lang="en-US" dirty="0" smtClean="0"/>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endParaRPr lang="en-US" dirty="0" smtClean="0"/>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endParaRPr lang="en-US" dirty="0" smtClean="0"/>
          </a:p>
          <a:p>
            <a:r>
              <a:rPr lang="en-US" dirty="0" smtClean="0"/>
              <a:t>Justo et neque odio facilisis turpis </a:t>
            </a:r>
            <a:r>
              <a:rPr lang="en-US" dirty="0" err="1" smtClean="0"/>
              <a:t>sodales</a:t>
            </a:r>
            <a:r>
              <a:rPr lang="en-US" dirty="0" smtClean="0"/>
              <a:t> placerat.</a:t>
            </a:r>
            <a:endParaRPr lang="en-US" dirty="0" smtClean="0"/>
          </a:p>
        </p:txBody>
      </p:sp>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569468" y="1320800"/>
            <a:ext cx="10515600"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ct val="100000"/>
              </a:lnSpc>
              <a:buClr>
                <a:srgbClr val="005BBB"/>
              </a:buClr>
              <a:buFontTx/>
              <a:buNone/>
              <a:defRPr sz="1700" b="1">
                <a:solidFill>
                  <a:srgbClr val="005BBB"/>
                </a:solidFill>
                <a:latin typeface="Arial" panose="020B0604020202020204" pitchFamily="34" charset="0"/>
                <a:ea typeface="Arial" panose="020B0604020202020204" pitchFamily="34" charset="0"/>
                <a:cs typeface="Arial" panose="020B0604020202020204" pitchFamily="34" charset="0"/>
              </a:defRPr>
            </a:lvl1pPr>
            <a:lvl2pPr marL="736600" indent="-279400">
              <a:lnSpc>
                <a:spcPct val="100000"/>
              </a:lnSpc>
              <a:buClr>
                <a:srgbClr val="005BBB"/>
              </a:buClr>
              <a:buFont typeface="Arial" panose="020B0604020202020204" pitchFamily="34" charset="0"/>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marR="0" indent="-228600" algn="l" defTabSz="914400" rtl="0" eaLnBrk="1" fontAlgn="auto" latinLnBrk="0" hangingPunct="1">
              <a:lnSpc>
                <a:spcPct val="100000"/>
              </a:lnSpc>
              <a:spcBef>
                <a:spcPts val="500"/>
              </a:spcBef>
              <a:spcAft>
                <a:spcPts val="0"/>
              </a:spcAft>
              <a:buClr>
                <a:srgbClr val="005BBB"/>
              </a:buClr>
              <a:buSzTx/>
              <a:buFont typeface="LucidaGrande" charset="0"/>
              <a:buChar char="-"/>
              <a:tabLst>
                <a:tab pos="1143000" algn="l"/>
              </a:tabLst>
              <a:defRPr sz="2000">
                <a:solidFill>
                  <a:schemeClr val="tx1"/>
                </a:solidFill>
                <a:latin typeface="Arial" panose="020B0604020202020204" pitchFamily="34" charset="0"/>
                <a:ea typeface="Arial" panose="020B0604020202020204" pitchFamily="34" charset="0"/>
                <a:cs typeface="Arial" panose="020B0604020202020204" pitchFamily="34" charset="0"/>
              </a:defRPr>
            </a:lvl3pPr>
            <a:lvl4pPr>
              <a:buClr>
                <a:srgbClr val="005BBB"/>
              </a:buClr>
              <a:defRPr>
                <a:solidFill>
                  <a:srgbClr val="666666"/>
                </a:solidFill>
                <a:latin typeface="Arial" panose="020B0604020202020204" pitchFamily="34" charset="0"/>
                <a:ea typeface="Arial" panose="020B0604020202020204" pitchFamily="34" charset="0"/>
                <a:cs typeface="Arial" panose="020B0604020202020204" pitchFamily="34" charset="0"/>
              </a:defRPr>
            </a:lvl4pPr>
            <a:lvl5pPr>
              <a:buClr>
                <a:srgbClr val="005BBB"/>
              </a:buClr>
              <a:defRPr>
                <a:solidFill>
                  <a:srgbClr val="666666"/>
                </a:solidFill>
                <a:latin typeface="Arial" panose="020B0604020202020204" pitchFamily="34" charset="0"/>
                <a:ea typeface="Arial" panose="020B0604020202020204" pitchFamily="34" charset="0"/>
                <a:cs typeface="Arial" panose="020B0604020202020204" pitchFamily="34" charset="0"/>
              </a:defRPr>
            </a:lvl5pPr>
          </a:lstStyle>
          <a:p>
            <a:pPr lvl="0"/>
            <a:r>
              <a:rPr lang="en-US" dirty="0" smtClean="0"/>
              <a:t>CLICK TO EDIT MASTER TEXT STYLES</a:t>
            </a:r>
            <a:endParaRPr lang="en-US" dirty="0" smtClean="0"/>
          </a:p>
          <a:p>
            <a:pPr lvl="1"/>
            <a:r>
              <a:rPr lang="en-US" dirty="0" smtClean="0"/>
              <a:t>Second level text</a:t>
            </a:r>
            <a:endParaRPr lang="en-US" dirty="0" smtClean="0"/>
          </a:p>
          <a:p>
            <a:pPr lvl="2"/>
            <a:r>
              <a:rPr lang="en-US" dirty="0" smtClean="0"/>
              <a:t>Third level</a:t>
            </a:r>
            <a:endParaRPr lang="en-US" dirty="0" smtClean="0"/>
          </a:p>
          <a:p>
            <a:pPr lvl="1"/>
            <a:r>
              <a:rPr lang="en-US" dirty="0" smtClean="0"/>
              <a:t>Second level text</a:t>
            </a:r>
            <a:endParaRPr lang="en-US" dirty="0" smtClean="0"/>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defRPr/>
            </a:pPr>
            <a:r>
              <a:rPr lang="en-US" dirty="0" smtClean="0"/>
              <a:t>Third level</a:t>
            </a:r>
            <a:endParaRPr lang="en-US" dirty="0" smtClean="0"/>
          </a:p>
          <a:p>
            <a:pPr lvl="0"/>
            <a:r>
              <a:rPr lang="en-US" dirty="0" smtClean="0"/>
              <a:t>CLICK TO EDIT MASTER TEXT STYLES</a:t>
            </a:r>
            <a:endParaRPr lang="en-US" dirty="0" smtClean="0"/>
          </a:p>
          <a:p>
            <a:pPr lvl="1"/>
            <a:r>
              <a:rPr lang="en-US" dirty="0" smtClean="0"/>
              <a:t>Second level text </a:t>
            </a:r>
            <a:endParaRPr lang="en-US" dirty="0" smtClean="0"/>
          </a:p>
          <a:p>
            <a:pPr lvl="2"/>
            <a:r>
              <a:rPr lang="en-US" dirty="0" smtClean="0"/>
              <a:t>Third level</a:t>
            </a:r>
            <a:endParaRPr lang="en-US" dirty="0" smtClean="0"/>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defRPr/>
            </a:pPr>
            <a:r>
              <a:rPr lang="en-US" dirty="0" smtClean="0"/>
              <a:t>Third level</a:t>
            </a:r>
            <a:endParaRPr lang="en-US" dirty="0" smtClean="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hasCustomPrompt="1"/>
          </p:nvPr>
        </p:nvSpPr>
        <p:spPr>
          <a:xfrm>
            <a:off x="5098566" y="930275"/>
            <a:ext cx="7093434" cy="59309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5" name="Picture Placeholder 2"/>
          <p:cNvSpPr>
            <a:spLocks noGrp="1" noChangeAspect="1"/>
          </p:cNvSpPr>
          <p:nvPr>
            <p:ph type="pic" idx="13" hasCustomPrompt="1"/>
          </p:nvPr>
        </p:nvSpPr>
        <p:spPr>
          <a:xfrm>
            <a:off x="5114631" y="934720"/>
            <a:ext cx="7077369" cy="306467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569468" y="1320800"/>
            <a:ext cx="4268653" cy="716084"/>
          </a:xfrm>
          <a:prstGeom prst="rect">
            <a:avLst/>
          </a:prstGeom>
        </p:spPr>
        <p:txBody>
          <a:bodyPr anchor="t" anchorCtr="0">
            <a:noAutofit/>
          </a:bodyPr>
          <a:lstStyle>
            <a:lvl1pPr>
              <a:lnSpc>
                <a:spcPct val="80000"/>
              </a:lnSpc>
              <a:defRPr sz="3600">
                <a:solidFill>
                  <a:srgbClr val="005BBB"/>
                </a:solidFill>
                <a:latin typeface="Georgia" panose="02040502050405020303" charset="0"/>
                <a:ea typeface="Georgia" panose="02040502050405020303" charset="0"/>
                <a:cs typeface="Georgia" panose="02040502050405020303" charset="0"/>
              </a:defRPr>
            </a:lvl1pPr>
          </a:lstStyle>
          <a:p>
            <a:r>
              <a:rPr lang="en-US" dirty="0" smtClean="0"/>
              <a:t>Click to edit title</a:t>
            </a:r>
            <a:endParaRPr lang="en-US" dirty="0"/>
          </a:p>
        </p:txBody>
      </p:sp>
      <p:sp>
        <p:nvSpPr>
          <p:cNvPr id="7" name="Picture Placeholder 2"/>
          <p:cNvSpPr>
            <a:spLocks noGrp="1" noChangeAspect="1"/>
          </p:cNvSpPr>
          <p:nvPr>
            <p:ph type="pic" idx="14" hasCustomPrompt="1"/>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hasCustomPrompt="1"/>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ct val="100000"/>
              </a:lnSpc>
              <a:buNone/>
              <a:defRPr sz="1800" b="0" i="0" spc="-5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2.png"/><Relationship Id="rId13" Type="http://schemas.openxmlformats.org/officeDocument/2006/relationships/image" Target="../media/image5.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smtClean="0">
                <a:latin typeface="Arial" panose="020B0604020202020204" pitchFamily="34" charset="0"/>
              </a:rPr>
              <a:t>‘-</a:t>
            </a:r>
            <a:endParaRPr lang="en-US" sz="2400" dirty="0">
              <a:latin typeface="Arial" panose="020B0604020202020204" pitchFamily="34" charset="0"/>
            </a:endParaRPr>
          </a:p>
        </p:txBody>
      </p:sp>
      <p:sp>
        <p:nvSpPr>
          <p:cNvPr id="8" name="Title 1"/>
          <p:cNvSpPr txBox="1"/>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panose="02040502050405020303" charset="0"/>
              <a:ea typeface="Georgia" panose="02040502050405020303" charset="0"/>
              <a:cs typeface="Georgia" panose="02040502050405020303" charset="0"/>
            </a:endParaRPr>
          </a:p>
        </p:txBody>
      </p:sp>
      <p:sp>
        <p:nvSpPr>
          <p:cNvPr id="9" name="Text Placeholder 2"/>
          <p:cNvSpPr txBox="1"/>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panose="020B0604020202020204" pitchFamily="34" charset="0"/>
              <a:ea typeface="Arial" panose="020B0604020202020204" pitchFamily="34" charset="0"/>
              <a:cs typeface="Arial" panose="020B0604020202020204" pitchFamily="34" charset="0"/>
            </a:endParaRPr>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188951" cy="6857999"/>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t" anchorCtr="0">
            <a:noAutofit/>
          </a:bodyPr>
          <a:lstStyle/>
          <a:p>
            <a:r>
              <a:rPr lang="en-US" dirty="0" smtClean="0"/>
              <a:t>Click to edit Master title style</a:t>
            </a:r>
            <a:endParaRPr lang="en-US" dirty="0"/>
          </a:p>
        </p:txBody>
      </p:sp>
      <p:sp>
        <p:nvSpPr>
          <p:cNvPr id="11" name="Slide Number Placeholder 6"/>
          <p:cNvSpPr txBox="1"/>
          <p:nvPr userDrawn="1"/>
        </p:nvSpPr>
        <p:spPr>
          <a:xfrm>
            <a:off x="11045952" y="6221885"/>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panose="020B0604020202020204" pitchFamily="34" charset="0"/>
                <a:ea typeface="Arial" panose="020B0604020202020204" pitchFamily="34" charset="0"/>
                <a:cs typeface="Arial" panose="020B0604020202020204" pitchFamily="34" charset="0"/>
              </a:rPr>
            </a:fld>
            <a:endParaRPr lang="en-US" sz="1600" b="1" dirty="0">
              <a:solidFill>
                <a:schemeClr val="tx1"/>
              </a:solidFill>
              <a:latin typeface="Arial" panose="020B0604020202020204" pitchFamily="34" charset="0"/>
              <a:ea typeface="Arial" panose="020B0604020202020204" pitchFamily="34" charset="0"/>
              <a:cs typeface="Arial" panose="020B0604020202020204" pitchFamily="34"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3600" kern="1200">
          <a:solidFill>
            <a:schemeClr val="tx2"/>
          </a:solidFill>
          <a:latin typeface="Georgia" panose="02040502050405020303" charset="0"/>
          <a:ea typeface="Georgia" panose="02040502050405020303" charset="0"/>
          <a:cs typeface="Georgia" panose="02040502050405020303" charset="0"/>
        </a:defRPr>
      </a:lvl1pPr>
    </p:titleStyle>
    <p:bodyStyle>
      <a:lvl1pPr marL="228600" indent="-228600" algn="l" defTabSz="914400" rtl="0" eaLnBrk="1" latinLnBrk="0" hangingPunct="1">
        <a:lnSpc>
          <a:spcPct val="100000"/>
        </a:lnSpc>
        <a:spcBef>
          <a:spcPts val="1000"/>
        </a:spcBef>
        <a:buClr>
          <a:srgbClr val="005BBB"/>
        </a:buClr>
        <a:buFont typeface="Arial" panose="020B0604020202020204" pitchFamily="34" charset="0"/>
        <a:buChar char="•"/>
        <a:defRPr sz="20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100000"/>
        </a:lnSpc>
        <a:spcBef>
          <a:spcPts val="500"/>
        </a:spcBef>
        <a:buClr>
          <a:srgbClr val="005BBB"/>
        </a:buClr>
        <a:buFont typeface="Arial" panose="020B0604020202020204" pitchFamily="34" charset="0"/>
        <a:buChar char="•"/>
        <a:defRPr sz="20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defTabSz="914400" rtl="0" eaLnBrk="1" latinLnBrk="0" hangingPunct="1">
        <a:lnSpc>
          <a:spcPct val="100000"/>
        </a:lnSpc>
        <a:spcBef>
          <a:spcPts val="500"/>
        </a:spcBef>
        <a:buClr>
          <a:srgbClr val="005BBB"/>
        </a:buClr>
        <a:buFont typeface="LucidaGrande" charset="0"/>
        <a:buChar char="-"/>
        <a:defRPr sz="1800" kern="1200" baseline="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12.jpe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4.xml"/><Relationship Id="rId3" Type="http://schemas.openxmlformats.org/officeDocument/2006/relationships/image" Target="../media/image13.png"/><Relationship Id="rId2" Type="http://schemas.microsoft.com/office/2007/relationships/media" Target="../media/media1.mp4"/><Relationship Id="rId1" Type="http://schemas.openxmlformats.org/officeDocument/2006/relationships/video" Target="../media/media1.mp4"/></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Ujwal Waghray      50560587</a:t>
            </a:r>
            <a:endParaRPr lang="en-US" dirty="0"/>
          </a:p>
          <a:p>
            <a:endParaRPr lang="en-US" dirty="0"/>
          </a:p>
        </p:txBody>
      </p:sp>
      <p:sp>
        <p:nvSpPr>
          <p:cNvPr id="3" name="Title 2"/>
          <p:cNvSpPr>
            <a:spLocks noGrp="1"/>
          </p:cNvSpPr>
          <p:nvPr>
            <p:ph type="ctrTitle"/>
          </p:nvPr>
        </p:nvSpPr>
        <p:spPr/>
        <p:txBody>
          <a:bodyPr/>
          <a:lstStyle/>
          <a:p>
            <a:r>
              <a:rPr lang="en-US" sz="3600" dirty="0"/>
              <a:t>Internet of Things EE701 </a:t>
            </a:r>
            <a:br>
              <a:rPr lang="en-US" sz="3600" dirty="0"/>
            </a:br>
            <a:r>
              <a:rPr lang="en-US" sz="3600" b="0" dirty="0"/>
              <a:t>UGV Robot for Remote Soil Health Sensing</a:t>
            </a:r>
            <a:endParaRPr lang="en-US" sz="3600" b="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9595" y="1981200"/>
            <a:ext cx="10684510" cy="4406265"/>
          </a:xfrm>
        </p:spPr>
        <p:txBody>
          <a:bodyPr/>
          <a:lstStyle/>
          <a:p>
            <a:pPr lvl="0">
              <a:buFont typeface="Arial" panose="020B0604020202020204" pitchFamily="34" charset="0"/>
            </a:pPr>
            <a:endParaRPr lang="en-US" altLang="en-US"/>
          </a:p>
        </p:txBody>
      </p:sp>
      <p:sp>
        <p:nvSpPr>
          <p:cNvPr id="4" name="Title 3"/>
          <p:cNvSpPr>
            <a:spLocks noGrp="1"/>
          </p:cNvSpPr>
          <p:nvPr>
            <p:ph type="title"/>
          </p:nvPr>
        </p:nvSpPr>
        <p:spPr/>
        <p:txBody>
          <a:bodyPr/>
          <a:lstStyle/>
          <a:p>
            <a:r>
              <a:rPr lang="en-US" dirty="0">
                <a:solidFill>
                  <a:srgbClr val="005BBB"/>
                </a:solidFill>
              </a:rPr>
              <a:t>Block Diagram</a:t>
            </a:r>
            <a:endParaRPr lang="en-US" dirty="0">
              <a:solidFill>
                <a:srgbClr val="005BBB"/>
              </a:solidFill>
            </a:endParaRPr>
          </a:p>
        </p:txBody>
      </p:sp>
      <p:pic>
        <p:nvPicPr>
          <p:cNvPr id="5" name="Picture 4" descr="mermaid-ai-diagram-2024-12-05-193831"/>
          <p:cNvPicPr>
            <a:picLocks noChangeAspect="1"/>
          </p:cNvPicPr>
          <p:nvPr/>
        </p:nvPicPr>
        <p:blipFill>
          <a:blip r:embed="rId1"/>
          <a:stretch>
            <a:fillRect/>
          </a:stretch>
        </p:blipFill>
        <p:spPr>
          <a:xfrm>
            <a:off x="0" y="1981200"/>
            <a:ext cx="12192000" cy="4578350"/>
          </a:xfrm>
          <a:prstGeom prst="rect">
            <a:avLst/>
          </a:prstGeom>
        </p:spPr>
      </p:pic>
      <p:cxnSp>
        <p:nvCxnSpPr>
          <p:cNvPr id="6" name="Curved Connector 5"/>
          <p:cNvCxnSpPr/>
          <p:nvPr/>
        </p:nvCxnSpPr>
        <p:spPr>
          <a:xfrm rot="10800000" flipV="1">
            <a:off x="2741295" y="3058160"/>
            <a:ext cx="8796020" cy="2847975"/>
          </a:xfrm>
          <a:prstGeom prst="curvedConnector3">
            <a:avLst>
              <a:gd name="adj1" fmla="val -4475"/>
            </a:avLst>
          </a:prstGeom>
          <a:ln>
            <a:headEnd type="arrow"/>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127" y="943991"/>
            <a:ext cx="10515600" cy="868430"/>
          </a:xfrm>
        </p:spPr>
        <p:txBody>
          <a:bodyPr/>
          <a:p>
            <a:r>
              <a:rPr lang="en-US"/>
              <a:t>Devices</a:t>
            </a:r>
            <a:endParaRPr lang="en-US"/>
          </a:p>
        </p:txBody>
      </p:sp>
      <p:sp>
        <p:nvSpPr>
          <p:cNvPr id="7" name="Text Placeholder 6"/>
          <p:cNvSpPr>
            <a:spLocks noGrp="1"/>
          </p:cNvSpPr>
          <p:nvPr>
            <p:ph type="body" idx="1"/>
          </p:nvPr>
        </p:nvSpPr>
        <p:spPr>
          <a:xfrm>
            <a:off x="0" y="1687830"/>
            <a:ext cx="12192000" cy="5170170"/>
          </a:xfrm>
        </p:spPr>
        <p:txBody>
          <a:bodyPr/>
          <a:p>
            <a:r>
              <a:rPr lang="en-US" altLang="en-US" sz="1800" b="1"/>
              <a:t> Raspberry Pi: </a:t>
            </a:r>
            <a:r>
              <a:rPr lang="en-US" altLang="en-US" sz="1800"/>
              <a:t>A compact, versatile single-board computer used as the central processing unit for the UGV. It manages autonomous operations through GPS-based navigation and enables remote control via WiFi. With its powerful processing capabilities, the Raspberry Pi handles tasks such as path planning and coordinating data exchange between the UGV and the Computer Client.</a:t>
            </a:r>
            <a:endParaRPr lang="en-US" altLang="en-US" sz="1800"/>
          </a:p>
          <a:p>
            <a:r>
              <a:rPr lang="en-US" altLang="en-US" sz="1800" b="1"/>
              <a:t>Arduino Nano:</a:t>
            </a:r>
            <a:r>
              <a:rPr lang="en-US" altLang="en-US" sz="1800"/>
              <a:t> A lightweight and energy-efficient microcontroller that manages the Sensor Collection Module. It collects data from multiple sensors, processes it locally. Its small size and low power consumption make it ideal for embedded sensor applications.</a:t>
            </a:r>
            <a:endParaRPr lang="en-US" altLang="en-US" sz="1800"/>
          </a:p>
          <a:p>
            <a:r>
              <a:rPr lang="en-US" altLang="en-US" sz="1800" b="1"/>
              <a:t>DHT11 Sensor:</a:t>
            </a:r>
            <a:r>
              <a:rPr lang="en-US" altLang="en-US" sz="1800"/>
              <a:t> A digital sensor that measures temperature and humidity. It uses a resistive humidity sensing component and a thermistor for temperature measurement, providing accurate and reliable environmental data. </a:t>
            </a:r>
            <a:endParaRPr lang="en-US" altLang="en-US" sz="1800"/>
          </a:p>
          <a:p>
            <a:r>
              <a:rPr lang="en-US" altLang="en-US" sz="1800" b="1"/>
              <a:t>Soil Moisture Sensor: </a:t>
            </a:r>
            <a:r>
              <a:rPr lang="en-US" altLang="en-US" sz="1800"/>
              <a:t>A critical tool for measuring the moisture content in the soil. This sensor outputs data offering insights into soil health and helping to guide irrigation decisions.</a:t>
            </a:r>
            <a:endParaRPr lang="en-US" altLang="en-US" sz="1800"/>
          </a:p>
          <a:p>
            <a:r>
              <a:rPr lang="en-US" altLang="en-US" sz="1800" b="1"/>
              <a:t>NRF24L01 Wireless Module:  </a:t>
            </a:r>
            <a:r>
              <a:rPr lang="en-US" altLang="en-US" sz="1800"/>
              <a:t>low-power 2.4 GHz RF transceiver that enables wireless communication between the Sensor Collection Module and the Base Station. The NRF24 transmits sensor data efficiently over long distances, ensuring reliable data transfer in field conditions.</a:t>
            </a:r>
            <a:endParaRPr lang="en-US" altLang="en-US" sz="1800"/>
          </a:p>
          <a:p>
            <a:r>
              <a:rPr lang="en-US" altLang="en-US" sz="1800" b="1"/>
              <a:t>Computer Client :</a:t>
            </a:r>
            <a:r>
              <a:rPr lang="en-US" altLang="en-US" sz="1800"/>
              <a:t>A remote interface used for controlling the UGV over WiFi. The client simplifies UGV management, offering an intuitive and responsive user experience.</a:t>
            </a:r>
            <a:endParaRPr lang="en-US" altLang="en-US"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0" y="1656715"/>
            <a:ext cx="11419840" cy="4376420"/>
          </a:xfrm>
        </p:spPr>
        <p:txBody>
          <a:bodyPr/>
          <a:lstStyle/>
          <a:p>
            <a:pPr>
              <a:buFont typeface="Arial" panose="020B0604020202020204" pitchFamily="34" charset="0"/>
            </a:pPr>
            <a:r>
              <a:rPr lang="en-US" altLang="en-US" b="1"/>
              <a:t>Soil Moisture Data:</a:t>
            </a:r>
            <a:endParaRPr lang="en-US" altLang="en-US" b="1"/>
          </a:p>
          <a:p>
            <a:pPr marL="285750" indent="-285750">
              <a:buFont typeface="Arial" panose="020B0604020202020204" pitchFamily="34" charset="0"/>
              <a:buChar char="•"/>
            </a:pPr>
            <a:r>
              <a:rPr lang="en-US" altLang="en-US"/>
              <a:t>Two soil moisture readings (SoilMoisture1 and SoilMoisture2) are transmitted.</a:t>
            </a:r>
            <a:endParaRPr lang="en-US" altLang="en-US"/>
          </a:p>
          <a:p>
            <a:pPr marL="285750" indent="-285750">
              <a:buFont typeface="Arial" panose="020B0604020202020204" pitchFamily="34" charset="0"/>
              <a:buChar char="•"/>
            </a:pPr>
            <a:r>
              <a:rPr lang="en-US" altLang="en-US"/>
              <a:t>These values represent the moisture levels in the soil, derived from the connected soil moisture sensors.</a:t>
            </a:r>
            <a:endParaRPr lang="en-US" altLang="en-US"/>
          </a:p>
          <a:p>
            <a:pPr>
              <a:buFont typeface="Arial" panose="020B0604020202020204" pitchFamily="34" charset="0"/>
            </a:pPr>
            <a:r>
              <a:rPr lang="en-US" altLang="en-US" b="1"/>
              <a:t>Temperature Data:</a:t>
            </a:r>
            <a:endParaRPr lang="en-US" altLang="en-US" b="1"/>
          </a:p>
          <a:p>
            <a:pPr marL="285750" indent="-285750">
              <a:buFont typeface="Arial" panose="020B0604020202020204" pitchFamily="34" charset="0"/>
              <a:buChar char="•"/>
            </a:pPr>
            <a:r>
              <a:rPr lang="en-US" altLang="en-US"/>
              <a:t>The temperature data is collected from a connected temperature sensor (e.g., DHT11) and transmitted as a floating-point value.</a:t>
            </a:r>
            <a:endParaRPr lang="en-US" altLang="en-US"/>
          </a:p>
          <a:p>
            <a:pPr marL="285750" indent="-285750">
              <a:buFont typeface="Arial" panose="020B0604020202020204" pitchFamily="34" charset="0"/>
              <a:buChar char="•"/>
            </a:pPr>
            <a:r>
              <a:rPr lang="en-US" altLang="en-US"/>
              <a:t>It is formatted for easy processing and visualization.</a:t>
            </a:r>
            <a:endParaRPr lang="en-US" altLang="en-US"/>
          </a:p>
          <a:p>
            <a:pPr>
              <a:buFont typeface="Arial" panose="020B0604020202020204" pitchFamily="34" charset="0"/>
            </a:pPr>
            <a:r>
              <a:rPr lang="en-US" altLang="en-US" b="1"/>
              <a:t>Humidity Data:</a:t>
            </a:r>
            <a:endParaRPr lang="en-US" altLang="en-US" b="1"/>
          </a:p>
          <a:p>
            <a:pPr marL="285750" indent="-285750">
              <a:buFont typeface="Arial" panose="020B0604020202020204" pitchFamily="34" charset="0"/>
              <a:buChar char="•"/>
            </a:pPr>
            <a:r>
              <a:rPr lang="en-US" altLang="en-US"/>
              <a:t>Humidity readings are captured and transmitted, representing the relative humidity in the environment.</a:t>
            </a:r>
            <a:endParaRPr lang="en-US" altLang="en-US"/>
          </a:p>
          <a:p>
            <a:pPr>
              <a:buFont typeface="Arial" panose="020B0604020202020204" pitchFamily="34" charset="0"/>
            </a:pPr>
            <a:r>
              <a:rPr lang="en-US" altLang="en-US"/>
              <a:t>Data Packet Format:</a:t>
            </a:r>
            <a:endParaRPr lang="en-US" altLang="en-US"/>
          </a:p>
          <a:p>
            <a:pPr marL="285750" indent="-285750">
              <a:buFont typeface="Arial" panose="020B0604020202020204" pitchFamily="34" charset="0"/>
              <a:buChar char="•"/>
            </a:pPr>
            <a:r>
              <a:rPr lang="en-US" altLang="en-US"/>
              <a:t>The transmitted data is packed into a 12-byte array with the following structure:</a:t>
            </a:r>
            <a:endParaRPr lang="en-US" altLang="en-US"/>
          </a:p>
          <a:p>
            <a:pPr marL="285750" indent="-285750">
              <a:buFont typeface="Arial" panose="020B0604020202020204" pitchFamily="34" charset="0"/>
              <a:buChar char="•"/>
            </a:pPr>
            <a:endParaRPr lang="en-US" altLang="en-US"/>
          </a:p>
        </p:txBody>
      </p:sp>
      <p:sp>
        <p:nvSpPr>
          <p:cNvPr id="3" name="Title 2"/>
          <p:cNvSpPr>
            <a:spLocks noGrp="1"/>
          </p:cNvSpPr>
          <p:nvPr>
            <p:ph type="title"/>
          </p:nvPr>
        </p:nvSpPr>
        <p:spPr>
          <a:xfrm>
            <a:off x="-127" y="940435"/>
            <a:ext cx="10515600" cy="716084"/>
          </a:xfrm>
        </p:spPr>
        <p:txBody>
          <a:bodyPr/>
          <a:lstStyle/>
          <a:p>
            <a:r>
              <a:rPr lang="en-US" dirty="0">
                <a:sym typeface="+mn-ea"/>
              </a:rPr>
              <a:t>Output at the Sensor Collection Module</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rcRect t="3635" r="53754" b="2320"/>
          <a:stretch>
            <a:fillRect/>
          </a:stretch>
        </p:blipFill>
        <p:spPr>
          <a:xfrm>
            <a:off x="975995" y="1141730"/>
            <a:ext cx="4547235" cy="5586095"/>
          </a:xfrm>
          <a:prstGeom prst="rect">
            <a:avLst/>
          </a:prstGeom>
        </p:spPr>
      </p:pic>
      <p:pic>
        <p:nvPicPr>
          <p:cNvPr id="5" name="Picture 4" descr="WhatsApp Image 2025-05-13 at 17.57.43_df75ae41"/>
          <p:cNvPicPr>
            <a:picLocks noChangeAspect="1"/>
          </p:cNvPicPr>
          <p:nvPr/>
        </p:nvPicPr>
        <p:blipFill>
          <a:blip r:embed="rId2"/>
          <a:stretch>
            <a:fillRect/>
          </a:stretch>
        </p:blipFill>
        <p:spPr>
          <a:xfrm>
            <a:off x="6620510" y="1009015"/>
            <a:ext cx="4814570" cy="563689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otfinal">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07315" y="1370965"/>
            <a:ext cx="12084050" cy="548767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0" y="1656715"/>
            <a:ext cx="11419840" cy="4376420"/>
          </a:xfrm>
        </p:spPr>
        <p:txBody>
          <a:bodyPr/>
          <a:lstStyle/>
          <a:p>
            <a:pPr>
              <a:buFont typeface="Arial" panose="020B0604020202020204" pitchFamily="34" charset="0"/>
            </a:pPr>
            <a:r>
              <a:rPr lang="en-US" altLang="en-US" b="1"/>
              <a:t>Real-Time Graphs:</a:t>
            </a:r>
            <a:endParaRPr lang="en-US" altLang="en-US" b="1"/>
          </a:p>
          <a:p>
            <a:pPr marL="285750" indent="-285750">
              <a:buFont typeface="Arial" panose="020B0604020202020204" pitchFamily="34" charset="0"/>
              <a:buChar char="•"/>
            </a:pPr>
            <a:r>
              <a:rPr lang="en-US" altLang="en-US"/>
              <a:t>The base station displays data in a visually intuitive dashboard created using Matplotlib.</a:t>
            </a:r>
            <a:endParaRPr lang="en-US" altLang="en-US"/>
          </a:p>
          <a:p>
            <a:pPr>
              <a:buFont typeface="Arial" panose="020B0604020202020204" pitchFamily="34" charset="0"/>
            </a:pPr>
            <a:r>
              <a:rPr lang="en-US" altLang="en-US" b="1"/>
              <a:t>Graphs include:</a:t>
            </a:r>
            <a:endParaRPr lang="en-US" altLang="en-US" b="1"/>
          </a:p>
          <a:p>
            <a:pPr marL="285750" indent="-285750">
              <a:buFont typeface="Arial" panose="020B0604020202020204" pitchFamily="34" charset="0"/>
              <a:buChar char="•"/>
            </a:pPr>
            <a:r>
              <a:rPr lang="en-US" altLang="en-US"/>
              <a:t>Soil Moisture Levels: Two line graphs for SoilMoisture1 and SoilMoisture2, updated in real-time.</a:t>
            </a:r>
            <a:endParaRPr lang="en-US" altLang="en-US"/>
          </a:p>
          <a:p>
            <a:pPr marL="285750" indent="-285750">
              <a:buFont typeface="Arial" panose="020B0604020202020204" pitchFamily="34" charset="0"/>
              <a:buChar char="•"/>
            </a:pPr>
            <a:r>
              <a:rPr lang="en-US" altLang="en-US"/>
              <a:t>Temperature: A continuous plot reflecting temperature changes.</a:t>
            </a:r>
            <a:endParaRPr lang="en-US" altLang="en-US"/>
          </a:p>
          <a:p>
            <a:pPr marL="285750" indent="-285750">
              <a:buFont typeface="Arial" panose="020B0604020202020204" pitchFamily="34" charset="0"/>
              <a:buChar char="•"/>
            </a:pPr>
            <a:r>
              <a:rPr lang="en-US" altLang="en-US"/>
              <a:t>Humidity: A dynamic graph showcasing variations in humidity.</a:t>
            </a:r>
            <a:endParaRPr lang="en-US" altLang="en-US"/>
          </a:p>
          <a:p>
            <a:pPr>
              <a:buFont typeface="Arial" panose="020B0604020202020204" pitchFamily="34" charset="0"/>
            </a:pPr>
            <a:r>
              <a:rPr lang="en-US" altLang="en-US" b="1"/>
              <a:t>Data Readability:</a:t>
            </a:r>
            <a:endParaRPr lang="en-US" altLang="en-US" b="1"/>
          </a:p>
          <a:p>
            <a:pPr marL="285750" indent="-285750">
              <a:buFont typeface="Arial" panose="020B0604020202020204" pitchFamily="34" charset="0"/>
              <a:buChar char="•"/>
            </a:pPr>
            <a:r>
              <a:rPr lang="en-US" altLang="en-US"/>
              <a:t>The graphs are clearly labeled with axes for time and corresponding measurement values.</a:t>
            </a:r>
            <a:endParaRPr lang="en-US" altLang="en-US"/>
          </a:p>
          <a:p>
            <a:pPr marL="285750" indent="-285750">
              <a:buFont typeface="Arial" panose="020B0604020202020204" pitchFamily="34" charset="0"/>
              <a:buChar char="•"/>
            </a:pPr>
            <a:r>
              <a:rPr lang="en-US" altLang="en-US"/>
              <a:t>All plots refresh periodically to reflect the most recent readings from the sensors.</a:t>
            </a:r>
            <a:endParaRPr lang="en-US" altLang="en-US"/>
          </a:p>
          <a:p>
            <a:pPr>
              <a:buFont typeface="Arial" panose="020B0604020202020204" pitchFamily="34" charset="0"/>
            </a:pPr>
            <a:r>
              <a:rPr lang="en-US" altLang="en-US" b="1"/>
              <a:t>Alerts and Indicators (Optional):</a:t>
            </a:r>
            <a:endParaRPr lang="en-US" altLang="en-US" b="1"/>
          </a:p>
          <a:p>
            <a:pPr marL="285750" indent="-285750">
              <a:buFont typeface="Arial" panose="020B0604020202020204" pitchFamily="34" charset="0"/>
              <a:buChar char="•"/>
            </a:pPr>
            <a:r>
              <a:rPr lang="en-US" altLang="en-US"/>
              <a:t>Thresholds can be set for soil moisture, temperature, and humidity to indicate warnings or actionable events</a:t>
            </a:r>
            <a:endParaRPr lang="en-US" altLang="en-US"/>
          </a:p>
        </p:txBody>
      </p:sp>
      <p:sp>
        <p:nvSpPr>
          <p:cNvPr id="3" name="Title 2"/>
          <p:cNvSpPr>
            <a:spLocks noGrp="1"/>
          </p:cNvSpPr>
          <p:nvPr>
            <p:ph type="title"/>
          </p:nvPr>
        </p:nvSpPr>
        <p:spPr>
          <a:xfrm>
            <a:off x="-127" y="940435"/>
            <a:ext cx="10515600" cy="716084"/>
          </a:xfrm>
        </p:spPr>
        <p:txBody>
          <a:bodyPr/>
          <a:lstStyle/>
          <a:p>
            <a:r>
              <a:rPr lang="en-US" dirty="0">
                <a:sym typeface="+mn-ea"/>
              </a:rPr>
              <a:t>Output at the Base Station</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Results  </a:t>
            </a:r>
            <a:endParaRPr lang="en-US" dirty="0"/>
          </a:p>
        </p:txBody>
      </p:sp>
      <p:sp>
        <p:nvSpPr>
          <p:cNvPr id="4" name="Text Placeholder 3"/>
          <p:cNvSpPr>
            <a:spLocks noGrp="1"/>
          </p:cNvSpPr>
          <p:nvPr>
            <p:ph type="body" idx="1"/>
          </p:nvPr>
        </p:nvSpPr>
        <p:spPr>
          <a:xfrm>
            <a:off x="569595" y="2189480"/>
            <a:ext cx="5592445" cy="2768600"/>
          </a:xfrm>
        </p:spPr>
        <p:txBody>
          <a:bodyPr/>
          <a:lstStyle/>
          <a:p>
            <a:r>
              <a:rPr lang="en-US" dirty="0"/>
              <a:t>We managed to create and dashboard using pythona and can visualise data in evey 5 secs.</a:t>
            </a:r>
            <a:endParaRPr lang="en-US" dirty="0"/>
          </a:p>
          <a:p>
            <a:r>
              <a:rPr lang="en-US" dirty="0"/>
              <a:t>the change in temperature is given by a spike and th realtime soil moisture changes can be visualised.</a:t>
            </a:r>
            <a:endParaRPr lang="en-US" dirty="0"/>
          </a:p>
          <a:p>
            <a:endParaRPr lang="en-US" dirty="0"/>
          </a:p>
        </p:txBody>
      </p:sp>
      <p:pic>
        <p:nvPicPr>
          <p:cNvPr id="8" name="Picture 7" descr="dashboard"/>
          <p:cNvPicPr>
            <a:picLocks noChangeAspect="1"/>
          </p:cNvPicPr>
          <p:nvPr/>
        </p:nvPicPr>
        <p:blipFill>
          <a:blip r:embed="rId1"/>
          <a:stretch>
            <a:fillRect/>
          </a:stretch>
        </p:blipFill>
        <p:spPr>
          <a:xfrm>
            <a:off x="0" y="946785"/>
            <a:ext cx="11966575" cy="591693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56715"/>
            <a:ext cx="9018270" cy="4406265"/>
          </a:xfrm>
        </p:spPr>
        <p:txBody>
          <a:bodyPr/>
          <a:lstStyle/>
          <a:p>
            <a:pPr lvl="0"/>
            <a:r>
              <a:rPr lang="en-US" altLang="en-US" b="1"/>
              <a:t>Sensor Data Collection (Arduino Nano):</a:t>
            </a:r>
            <a:endParaRPr lang="en-US" altLang="en-US" b="1"/>
          </a:p>
          <a:p>
            <a:pPr lvl="0"/>
            <a:r>
              <a:rPr lang="en-US" altLang="en-US"/>
              <a:t>Sensors accurately collected data (soil moisture, temperature, humidity).</a:t>
            </a:r>
            <a:endParaRPr lang="en-US" altLang="en-US"/>
          </a:p>
          <a:p>
            <a:pPr lvl="0"/>
            <a:r>
              <a:rPr lang="en-US" altLang="en-US"/>
              <a:t>Data was transmitted reliably via the NRF24 module.</a:t>
            </a:r>
            <a:endParaRPr lang="en-US" altLang="en-US"/>
          </a:p>
          <a:p>
            <a:pPr lvl="0"/>
            <a:r>
              <a:rPr lang="en-US" altLang="en-US" b="1"/>
              <a:t>Dashboard (Raspberry Pi):</a:t>
            </a:r>
            <a:endParaRPr lang="en-US" altLang="en-US" b="1"/>
          </a:p>
          <a:p>
            <a:pPr lvl="0"/>
            <a:r>
              <a:rPr lang="en-US" altLang="en-US"/>
              <a:t>Real-time data visualization using Matplotlib.</a:t>
            </a:r>
            <a:endParaRPr lang="en-US" altLang="en-US"/>
          </a:p>
          <a:p>
            <a:pPr lvl="0"/>
            <a:r>
              <a:rPr lang="en-US" altLang="en-US"/>
              <a:t>Data stored in CSV format for future analysis.</a:t>
            </a:r>
            <a:endParaRPr lang="en-US" altLang="en-US"/>
          </a:p>
          <a:p>
            <a:pPr lvl="0"/>
            <a:r>
              <a:rPr lang="en-US" altLang="en-US" b="1"/>
              <a:t>Remote Control (Computer Client):</a:t>
            </a:r>
            <a:endParaRPr lang="en-US" altLang="en-US" b="1"/>
          </a:p>
          <a:p>
            <a:pPr lvl="0"/>
            <a:r>
              <a:rPr lang="en-US" altLang="en-US"/>
              <a:t>Remote control of the UGV via WiFi worked seamlessly.</a:t>
            </a:r>
            <a:endParaRPr lang="en-US" altLang="en-US"/>
          </a:p>
          <a:p>
            <a:pPr lvl="0"/>
            <a:r>
              <a:rPr lang="en-US" altLang="en-US"/>
              <a:t>Stable bi-directional communication enabled smooth operation.</a:t>
            </a:r>
            <a:endParaRPr lang="en-US" altLang="en-US"/>
          </a:p>
          <a:p>
            <a:pPr lvl="0"/>
            <a:r>
              <a:rPr lang="en-US" altLang="en-US"/>
              <a:t>The system effectively collected, visualized, and stored sensor data while allowing remote control of the UGV.</a:t>
            </a:r>
            <a:endParaRPr lang="en-US" altLang="en-US"/>
          </a:p>
        </p:txBody>
      </p:sp>
      <p:sp>
        <p:nvSpPr>
          <p:cNvPr id="4" name="Title 3"/>
          <p:cNvSpPr>
            <a:spLocks noGrp="1"/>
          </p:cNvSpPr>
          <p:nvPr>
            <p:ph type="title"/>
          </p:nvPr>
        </p:nvSpPr>
        <p:spPr>
          <a:xfrm>
            <a:off x="-127" y="940435"/>
            <a:ext cx="10515600" cy="716084"/>
          </a:xfrm>
        </p:spPr>
        <p:txBody>
          <a:bodyPr/>
          <a:lstStyle/>
          <a:p>
            <a:r>
              <a:rPr lang="en-US" dirty="0"/>
              <a:t>What Went Right :)</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56715"/>
            <a:ext cx="9018270" cy="4406265"/>
          </a:xfrm>
        </p:spPr>
        <p:txBody>
          <a:bodyPr/>
          <a:lstStyle/>
          <a:p>
            <a:pPr lvl="0"/>
            <a:r>
              <a:rPr lang="en-US" altLang="en-US" b="1"/>
              <a:t>GPS Module:</a:t>
            </a:r>
            <a:endParaRPr lang="en-US" altLang="en-US" b="1"/>
          </a:p>
          <a:p>
            <a:pPr lvl="0"/>
            <a:r>
              <a:rPr lang="en-US" altLang="en-US"/>
              <a:t>Initially worked but stopped functioning after a while, causing issues with autonomous navigation.</a:t>
            </a:r>
            <a:endParaRPr lang="en-US" altLang="en-US"/>
          </a:p>
          <a:p>
            <a:pPr lvl="0"/>
            <a:r>
              <a:rPr lang="en-US" altLang="en-US"/>
              <a:t>Path planning algorithms could not be implemented due to the GPS malfunction.</a:t>
            </a:r>
            <a:endParaRPr lang="en-US" altLang="en-US"/>
          </a:p>
          <a:p>
            <a:pPr lvl="0"/>
            <a:r>
              <a:rPr lang="en-US" altLang="en-US" b="1"/>
              <a:t>NRF Data Transmission:</a:t>
            </a:r>
            <a:endParaRPr lang="en-US" altLang="en-US" b="1"/>
          </a:p>
          <a:p>
            <a:pPr lvl="0"/>
            <a:r>
              <a:rPr lang="en-US" altLang="en-US"/>
              <a:t>Data transmission through the NRF24 module worked initially, but later failed due to issues with the data format.</a:t>
            </a:r>
            <a:endParaRPr lang="en-US" altLang="en-US"/>
          </a:p>
          <a:p>
            <a:pPr lvl="0"/>
            <a:r>
              <a:rPr lang="en-US" altLang="en-US"/>
              <a:t>Inconsistent transmission led to gaps in data collection.</a:t>
            </a:r>
            <a:endParaRPr lang="en-US" altLang="en-US"/>
          </a:p>
          <a:p>
            <a:pPr lvl="0"/>
            <a:r>
              <a:rPr lang="en-US" altLang="en-US" b="1"/>
              <a:t>Cloud Data Upload:</a:t>
            </a:r>
            <a:endParaRPr lang="en-US" altLang="en-US" b="1"/>
          </a:p>
          <a:p>
            <a:pPr lvl="0"/>
            <a:r>
              <a:rPr lang="en-US" altLang="en-US"/>
              <a:t>Data intended for cloud upload did not work as planned.</a:t>
            </a:r>
            <a:endParaRPr lang="en-US" altLang="en-US"/>
          </a:p>
          <a:p>
            <a:pPr lvl="0"/>
            <a:r>
              <a:rPr lang="en-US" altLang="en-US"/>
              <a:t>The integration for cloud storage failed, preventing remote access to stored data.</a:t>
            </a:r>
            <a:endParaRPr lang="en-US" altLang="en-US"/>
          </a:p>
        </p:txBody>
      </p:sp>
      <p:sp>
        <p:nvSpPr>
          <p:cNvPr id="4" name="Title 3"/>
          <p:cNvSpPr>
            <a:spLocks noGrp="1"/>
          </p:cNvSpPr>
          <p:nvPr>
            <p:ph type="title"/>
          </p:nvPr>
        </p:nvSpPr>
        <p:spPr>
          <a:xfrm>
            <a:off x="-127" y="940435"/>
            <a:ext cx="10515600" cy="716084"/>
          </a:xfrm>
        </p:spPr>
        <p:txBody>
          <a:bodyPr/>
          <a:lstStyle/>
          <a:p>
            <a:r>
              <a:rPr lang="en-US" dirty="0"/>
              <a:t>What Went Wrong :(</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33855"/>
            <a:ext cx="11320780" cy="3732530"/>
          </a:xfrm>
        </p:spPr>
        <p:txBody>
          <a:bodyPr/>
          <a:lstStyle/>
          <a:p>
            <a:pPr marL="50800" indent="0">
              <a:buNone/>
            </a:pPr>
            <a:r>
              <a:rPr lang="en-US" altLang="en-US" sz="1800" b="1"/>
              <a:t>Fix GPS Module:</a:t>
            </a:r>
            <a:endParaRPr lang="en-US" altLang="en-US" sz="1800" b="1"/>
          </a:p>
          <a:p>
            <a:pPr marL="50800" indent="0">
              <a:buNone/>
            </a:pPr>
            <a:r>
              <a:rPr lang="en-US" altLang="en-US" sz="1800"/>
              <a:t>Investigate and troubleshoot the GPS module to ensure reliable functionality for autonomous navigation.</a:t>
            </a:r>
            <a:endParaRPr lang="en-US" altLang="en-US" sz="1800"/>
          </a:p>
          <a:p>
            <a:pPr marL="50800" indent="0">
              <a:buNone/>
            </a:pPr>
            <a:r>
              <a:rPr lang="en-US" altLang="en-US" sz="1800"/>
              <a:t>Reimplement the path planning algorithms once the GPS is stabilized.</a:t>
            </a:r>
            <a:endParaRPr lang="en-US" altLang="en-US" sz="1800"/>
          </a:p>
          <a:p>
            <a:pPr marL="50800" indent="0">
              <a:buNone/>
            </a:pPr>
            <a:r>
              <a:rPr lang="en-US" altLang="en-US" sz="1800" b="1"/>
              <a:t>Resolve NRF Data Transmission Issue</a:t>
            </a:r>
            <a:r>
              <a:rPr lang="en-US" altLang="en-US" sz="1800"/>
              <a:t>:</a:t>
            </a:r>
            <a:endParaRPr lang="en-US" altLang="en-US" sz="1800"/>
          </a:p>
          <a:p>
            <a:pPr marL="50800" indent="0">
              <a:buNone/>
            </a:pPr>
            <a:r>
              <a:rPr lang="en-US" altLang="en-US" sz="1800"/>
              <a:t>Revisit the data format for NRF24 communication to ensure compatibility.</a:t>
            </a:r>
            <a:endParaRPr lang="en-US" altLang="en-US" sz="1800"/>
          </a:p>
          <a:p>
            <a:pPr marL="50800" indent="0">
              <a:buNone/>
            </a:pPr>
            <a:r>
              <a:rPr lang="en-US" altLang="en-US" sz="1800"/>
              <a:t>Test and calibrate data transmission to avoid data loss and improve reliability.</a:t>
            </a:r>
            <a:endParaRPr lang="en-US" altLang="en-US" sz="1800"/>
          </a:p>
          <a:p>
            <a:pPr marL="50800" indent="0">
              <a:buNone/>
            </a:pPr>
            <a:r>
              <a:rPr lang="en-US" altLang="en-US" sz="1800"/>
              <a:t>I</a:t>
            </a:r>
            <a:r>
              <a:rPr lang="en-US" altLang="en-US" sz="1800" b="1"/>
              <a:t>mplement Cloud Data Upload:</a:t>
            </a:r>
            <a:endParaRPr lang="en-US" altLang="en-US" sz="1800"/>
          </a:p>
          <a:p>
            <a:pPr marL="50800" indent="0">
              <a:buNone/>
            </a:pPr>
            <a:r>
              <a:rPr lang="en-US" altLang="en-US" sz="1800"/>
              <a:t>Integrate a reliable cloud solution (e.g., AWS, Google Cloud) for storing and retrieving sensor data.</a:t>
            </a:r>
            <a:endParaRPr lang="en-US" altLang="en-US" sz="1800"/>
          </a:p>
          <a:p>
            <a:pPr marL="50800" indent="0">
              <a:buNone/>
            </a:pPr>
            <a:r>
              <a:rPr lang="en-US" altLang="en-US" sz="1800"/>
              <a:t>Ensure smooth data flow from the base station to the cloud for remote access.</a:t>
            </a:r>
            <a:endParaRPr lang="en-US" altLang="en-US" sz="1800"/>
          </a:p>
          <a:p>
            <a:pPr marL="50800" indent="0">
              <a:buNone/>
            </a:pPr>
            <a:r>
              <a:rPr lang="en-US" altLang="en-US" sz="1800" b="1"/>
              <a:t>Expand Autonomous Capabilities:</a:t>
            </a:r>
            <a:endParaRPr lang="en-US" altLang="en-US" sz="1800" b="1"/>
          </a:p>
          <a:p>
            <a:pPr marL="50800" indent="0">
              <a:buNone/>
            </a:pPr>
            <a:r>
              <a:rPr lang="en-US" altLang="en-US" sz="1800"/>
              <a:t>Once GPS issues are resolved, focus on fine-tuning the autonomous navigation and path planning algorithms.</a:t>
            </a:r>
            <a:endParaRPr lang="en-US" altLang="en-US" sz="1800"/>
          </a:p>
          <a:p>
            <a:pPr marL="50800" indent="0">
              <a:buNone/>
            </a:pPr>
            <a:r>
              <a:rPr lang="en-US" altLang="en-US" sz="1800" b="1"/>
              <a:t>User Interface Enhancements:</a:t>
            </a:r>
            <a:endParaRPr lang="en-US" altLang="en-US" sz="1800" b="1"/>
          </a:p>
          <a:p>
            <a:pPr marL="50800" indent="0">
              <a:buNone/>
            </a:pPr>
            <a:r>
              <a:rPr lang="en-US" altLang="en-US" sz="1800"/>
              <a:t>Improve the dashboard and Computer Client interface for more intuitive control and real-time monitoring.</a:t>
            </a:r>
            <a:endParaRPr lang="en-US" altLang="en-US" sz="1800"/>
          </a:p>
        </p:txBody>
      </p:sp>
      <p:sp>
        <p:nvSpPr>
          <p:cNvPr id="3" name="Title 2"/>
          <p:cNvSpPr>
            <a:spLocks noGrp="1"/>
          </p:cNvSpPr>
          <p:nvPr>
            <p:ph type="title"/>
          </p:nvPr>
        </p:nvSpPr>
        <p:spPr>
          <a:xfrm>
            <a:off x="-127" y="917575"/>
            <a:ext cx="10515600" cy="716084"/>
          </a:xfrm>
        </p:spPr>
        <p:txBody>
          <a:bodyPr/>
          <a:lstStyle/>
          <a:p>
            <a:r>
              <a:rPr lang="en-US" dirty="0"/>
              <a:t>Next Steps </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504950"/>
            <a:ext cx="10967720" cy="4406265"/>
          </a:xfrm>
        </p:spPr>
        <p:txBody>
          <a:bodyPr/>
          <a:lstStyle/>
          <a:p>
            <a:pPr marL="285750" lvl="0" indent="-285750">
              <a:buFont typeface="Arial" panose="020B0604020202020204" pitchFamily="34" charset="0"/>
              <a:buChar char="•"/>
            </a:pPr>
            <a:r>
              <a:rPr lang="en-US" altLang="en-US" b="1"/>
              <a:t>Electronics Undergrad Foundation</a:t>
            </a:r>
            <a:r>
              <a:rPr lang="en-US" altLang="en-US"/>
              <a:t>: My undergraduate degree in Electronics gave me strong fundamentals in embedded systems, sensors, and low-level hardware.</a:t>
            </a:r>
            <a:endParaRPr lang="en-US" altLang="en-US"/>
          </a:p>
          <a:p>
            <a:pPr marL="285750" lvl="0" indent="-285750">
              <a:buFont typeface="Arial" panose="020B0604020202020204" pitchFamily="34" charset="0"/>
              <a:buChar char="•"/>
            </a:pPr>
            <a:endParaRPr lang="en-US" altLang="en-US"/>
          </a:p>
          <a:p>
            <a:pPr marL="285750" lvl="0" indent="-285750">
              <a:buFont typeface="Arial" panose="020B0604020202020204" pitchFamily="34" charset="0"/>
              <a:buChar char="•"/>
            </a:pPr>
            <a:r>
              <a:rPr lang="en-US" altLang="en-US" b="1"/>
              <a:t>Robotics Requires Hardware-Software Fusion:</a:t>
            </a:r>
            <a:r>
              <a:rPr lang="en-US" altLang="en-US"/>
              <a:t> Contemporary robots hinge on a tight feedback loop between low-level actuation firmware and high-level perception software; IoT coursework forced me to bridge that gap, coding “close to the metal” while architecting system-wide data flows.</a:t>
            </a:r>
            <a:endParaRPr lang="en-US" altLang="en-US"/>
          </a:p>
          <a:p>
            <a:pPr marL="285750" lvl="0" indent="-285750">
              <a:buFont typeface="Arial" panose="020B0604020202020204" pitchFamily="34" charset="0"/>
              <a:buChar char="•"/>
            </a:pPr>
            <a:endParaRPr lang="en-US" altLang="en-US"/>
          </a:p>
          <a:p>
            <a:pPr marL="285750" lvl="0" indent="-285750">
              <a:buFont typeface="Arial" panose="020B0604020202020204" pitchFamily="34" charset="0"/>
              <a:buChar char="•"/>
            </a:pPr>
            <a:r>
              <a:rPr lang="en-US" altLang="en-US" b="1"/>
              <a:t>IoT as a Gateway to Sensor Fusion:</a:t>
            </a:r>
            <a:r>
              <a:rPr lang="en-US" altLang="en-US"/>
              <a:t> Working with real-time data, multiple sensor inputs, and communication protocols helped me appreciate sensor fusion, a key concept in robotics.</a:t>
            </a:r>
            <a:endParaRPr lang="en-US" altLang="en-US"/>
          </a:p>
          <a:p>
            <a:pPr marL="285750" lvl="0" indent="-285750">
              <a:buFont typeface="Arial" panose="020B0604020202020204" pitchFamily="34" charset="0"/>
              <a:buChar char="•"/>
            </a:pPr>
            <a:endParaRPr lang="en-US" altLang="en-US"/>
          </a:p>
          <a:p>
            <a:pPr marL="285750" lvl="0" indent="-285750">
              <a:buFont typeface="Arial" panose="020B0604020202020204" pitchFamily="34" charset="0"/>
              <a:buChar char="•"/>
            </a:pPr>
            <a:r>
              <a:rPr lang="en-US" altLang="en-US" b="1"/>
              <a:t>Real Hardware Interfacing:</a:t>
            </a:r>
            <a:r>
              <a:rPr lang="en-US" altLang="en-US"/>
              <a:t> IoT reinforced concepts like timing, GPIO control, communication latency, and hardware limitations, all vital to building reliable robotic systems.</a:t>
            </a:r>
            <a:endParaRPr lang="en-US" altLang="en-US"/>
          </a:p>
          <a:p>
            <a:pPr marL="285750" lvl="0" indent="-285750">
              <a:buFont typeface="Arial" panose="020B0604020202020204" pitchFamily="34" charset="0"/>
              <a:buChar char="•"/>
            </a:pPr>
            <a:endParaRPr lang="en-US" altLang="en-US"/>
          </a:p>
          <a:p>
            <a:pPr marL="285750" lvl="0" indent="-285750">
              <a:buFont typeface="Arial" panose="020B0604020202020204" pitchFamily="34" charset="0"/>
              <a:buChar char="•"/>
            </a:pPr>
            <a:r>
              <a:rPr lang="en-US" altLang="en-US" b="1"/>
              <a:t>System-Level Thinking: </a:t>
            </a:r>
            <a:r>
              <a:rPr lang="en-US" altLang="en-US"/>
              <a:t>Through IoT, I learned to design systems that span from sensor input → edge computing → wireless transmission → cloud/dashboard, mimicking the data flow in robotic pipelines.</a:t>
            </a:r>
            <a:endParaRPr lang="en-US" altLang="en-US"/>
          </a:p>
          <a:p>
            <a:pPr lvl="0">
              <a:buFont typeface="Arial" panose="020B0604020202020204" pitchFamily="34" charset="0"/>
            </a:pPr>
            <a:endParaRPr lang="en-US" altLang="en-US"/>
          </a:p>
          <a:p>
            <a:pPr lvl="0">
              <a:buFont typeface="Arial" panose="020B0604020202020204" pitchFamily="34" charset="0"/>
            </a:pPr>
            <a:endParaRPr lang="en-US" altLang="en-US"/>
          </a:p>
        </p:txBody>
      </p:sp>
      <p:sp>
        <p:nvSpPr>
          <p:cNvPr id="4" name="Title 3"/>
          <p:cNvSpPr>
            <a:spLocks noGrp="1"/>
          </p:cNvSpPr>
          <p:nvPr>
            <p:ph type="title"/>
          </p:nvPr>
        </p:nvSpPr>
        <p:spPr>
          <a:xfrm>
            <a:off x="-127" y="924560"/>
            <a:ext cx="10515600" cy="716084"/>
          </a:xfrm>
        </p:spPr>
        <p:txBody>
          <a:bodyPr/>
          <a:lstStyle/>
          <a:p>
            <a:r>
              <a:rPr lang="en-US" altLang="en-US" dirty="0">
                <a:solidFill>
                  <a:srgbClr val="005BBB"/>
                </a:solidFill>
              </a:rPr>
              <a:t>Why I Chose IoT as My Elective</a:t>
            </a:r>
            <a:endParaRPr lang="en-US" altLang="en-US" dirty="0">
              <a:solidFill>
                <a:srgbClr val="005BBB"/>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504950"/>
            <a:ext cx="10967720" cy="4406265"/>
          </a:xfrm>
        </p:spPr>
        <p:txBody>
          <a:bodyPr/>
          <a:lstStyle/>
          <a:p>
            <a:pPr marL="285750" lvl="0" indent="-285750">
              <a:buFont typeface="Arial" panose="020B0604020202020204" pitchFamily="34" charset="0"/>
              <a:buChar char="•"/>
            </a:pPr>
            <a:r>
              <a:rPr lang="en-US" altLang="en-US" b="1"/>
              <a:t>Microcontroller Programming</a:t>
            </a:r>
            <a:r>
              <a:rPr lang="en-US" altLang="en-US"/>
              <a:t>: Integrated ESP8266, Arduino Nano, and Raspberry Pi with environmental sensors (DHT11, capacitive soil-moisture probes) to build edge-computing nodes.</a:t>
            </a:r>
            <a:endParaRPr lang="en-US" altLang="en-US" b="1"/>
          </a:p>
          <a:p>
            <a:pPr marL="285750" lvl="0" indent="-285750">
              <a:buFont typeface="Arial" panose="020B0604020202020204" pitchFamily="34" charset="0"/>
              <a:buChar char="•"/>
            </a:pPr>
            <a:r>
              <a:rPr lang="en-US" altLang="en-US" b="1"/>
              <a:t>Wireless Protocols</a:t>
            </a:r>
            <a:r>
              <a:rPr lang="en-US" altLang="en-US"/>
              <a:t>: Implemented and benchmarked UART, SPI, I²C, Wi-Fi, ESP-NOW, and LoRa—selecting the optimal link for power budget, range, and bandwidth.</a:t>
            </a:r>
            <a:endParaRPr lang="en-US" altLang="en-US" b="1"/>
          </a:p>
          <a:p>
            <a:pPr marL="285750" lvl="0" indent="-285750">
              <a:buFont typeface="Arial" panose="020B0604020202020204" pitchFamily="34" charset="0"/>
              <a:buChar char="•"/>
            </a:pPr>
            <a:r>
              <a:rPr lang="en-US" altLang="en-US" b="1"/>
              <a:t>Sensor Data Processing: </a:t>
            </a:r>
            <a:r>
              <a:rPr lang="en-US" altLang="en-US"/>
              <a:t>Parsed pulse-width signals, calculated heat-index from T &amp; RH pairs, and streamed real-time field metrics for immediate agronomic insight.</a:t>
            </a:r>
            <a:endParaRPr lang="en-US" altLang="en-US" b="1"/>
          </a:p>
          <a:p>
            <a:pPr marL="285750" lvl="0" indent="-285750">
              <a:buFont typeface="Arial" panose="020B0604020202020204" pitchFamily="34" charset="0"/>
              <a:buChar char="•"/>
            </a:pPr>
            <a:r>
              <a:rPr lang="en-US" altLang="en-US" b="1"/>
              <a:t>Wireless Networking</a:t>
            </a:r>
            <a:r>
              <a:rPr lang="en-US" altLang="en-US"/>
              <a:t>: Wi-Fi TCP transmission to Raspberry Pi- LoRa-based low-power long-range transmission.</a:t>
            </a:r>
            <a:endParaRPr lang="en-US" altLang="en-US"/>
          </a:p>
          <a:p>
            <a:pPr marL="285750" lvl="0" indent="-285750">
              <a:buFont typeface="Arial" panose="020B0604020202020204" pitchFamily="34" charset="0"/>
              <a:buChar char="•"/>
            </a:pPr>
            <a:r>
              <a:rPr lang="en-US" altLang="en-US" b="1"/>
              <a:t>Protocol Trade-Off Analysis</a:t>
            </a:r>
            <a:r>
              <a:rPr lang="en-US" altLang="en-US"/>
              <a:t>: Quantified range, energy draw, latency, and throughput for each stack and mapped them to appropriate robotics/IoT scenarios.</a:t>
            </a:r>
            <a:endParaRPr lang="en-US" altLang="en-US"/>
          </a:p>
          <a:p>
            <a:pPr marL="285750" lvl="0" indent="-285750">
              <a:buFont typeface="Arial" panose="020B0604020202020204" pitchFamily="34" charset="0"/>
              <a:buChar char="•"/>
            </a:pPr>
            <a:r>
              <a:rPr lang="en-US" altLang="en-US" b="1"/>
              <a:t>Dashboard Visualization</a:t>
            </a:r>
            <a:r>
              <a:rPr lang="en-US" altLang="en-US"/>
              <a:t>: Real-time data graphing using Python and Matplotlib</a:t>
            </a:r>
            <a:endParaRPr lang="en-US" altLang="en-US"/>
          </a:p>
          <a:p>
            <a:pPr marL="285750" lvl="0" indent="-285750">
              <a:buFont typeface="Arial" panose="020B0604020202020204" pitchFamily="34" charset="0"/>
              <a:buChar char="•"/>
            </a:pPr>
            <a:r>
              <a:rPr lang="en-US" altLang="en-US" b="1"/>
              <a:t>Practical Debugging &amp; Testing</a:t>
            </a:r>
            <a:r>
              <a:rPr lang="en-US" altLang="en-US"/>
              <a:t>: Serial console logs, LED indicators, hardware failovers</a:t>
            </a:r>
            <a:endParaRPr lang="en-US" altLang="en-US"/>
          </a:p>
        </p:txBody>
      </p:sp>
      <p:sp>
        <p:nvSpPr>
          <p:cNvPr id="4" name="Title 3"/>
          <p:cNvSpPr>
            <a:spLocks noGrp="1"/>
          </p:cNvSpPr>
          <p:nvPr>
            <p:ph type="title"/>
          </p:nvPr>
        </p:nvSpPr>
        <p:spPr>
          <a:xfrm>
            <a:off x="-127" y="924560"/>
            <a:ext cx="10515600" cy="716084"/>
          </a:xfrm>
        </p:spPr>
        <p:txBody>
          <a:bodyPr/>
          <a:lstStyle/>
          <a:p>
            <a:r>
              <a:rPr lang="en-US" altLang="en-US" dirty="0">
                <a:solidFill>
                  <a:srgbClr val="005BBB"/>
                </a:solidFill>
              </a:rPr>
              <a:t>Topics Covered in IoT Course</a:t>
            </a:r>
            <a:endParaRPr lang="en-US" altLang="en-US" dirty="0">
              <a:solidFill>
                <a:srgbClr val="005BBB"/>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504950"/>
            <a:ext cx="10967720" cy="4406265"/>
          </a:xfrm>
        </p:spPr>
        <p:txBody>
          <a:bodyPr/>
          <a:lstStyle/>
          <a:p>
            <a:pPr marL="285750" lvl="0" indent="-285750">
              <a:buFont typeface="Arial" panose="020B0604020202020204" pitchFamily="34" charset="0"/>
              <a:buChar char="•"/>
            </a:pPr>
            <a:r>
              <a:rPr lang="en-US" altLang="en-US" b="1"/>
              <a:t>Exposure to State-of-the-Art Research Papers: </a:t>
            </a:r>
            <a:r>
              <a:rPr lang="en-US" altLang="en-US"/>
              <a:t>We were encouraged to explore and present peer-reviewed research papers in IoT, networking, and embedded systems.</a:t>
            </a:r>
            <a:endParaRPr lang="en-US" altLang="en-US"/>
          </a:p>
          <a:p>
            <a:pPr marL="285750" lvl="0" indent="-285750">
              <a:buFont typeface="Arial" panose="020B0604020202020204" pitchFamily="34" charset="0"/>
              <a:buChar char="•"/>
            </a:pPr>
            <a:r>
              <a:rPr lang="en-US" altLang="en-US" b="1"/>
              <a:t>Key Benefits:</a:t>
            </a:r>
            <a:endParaRPr lang="en-US" altLang="en-US" b="1"/>
          </a:p>
          <a:p>
            <a:pPr lvl="0">
              <a:buFont typeface="Arial" panose="020B0604020202020204" pitchFamily="34" charset="0"/>
            </a:pPr>
            <a:r>
              <a:rPr lang="en-US" altLang="en-US"/>
              <a:t>          Understood real-world deployments of IoT in smart agriculture, health monitoring, and smart cities.</a:t>
            </a:r>
            <a:endParaRPr lang="en-US" altLang="en-US"/>
          </a:p>
          <a:p>
            <a:pPr lvl="0">
              <a:buFont typeface="Arial" panose="020B0604020202020204" pitchFamily="34" charset="0"/>
            </a:pPr>
            <a:r>
              <a:rPr lang="en-US" altLang="en-US"/>
              <a:t>           Analyzed architecture diagrams, sensor networks, and communication stacks used in academic prototypes.</a:t>
            </a:r>
            <a:endParaRPr lang="en-US" altLang="en-US"/>
          </a:p>
          <a:p>
            <a:pPr marL="285750" lvl="0" indent="-285750">
              <a:buFont typeface="Arial" panose="020B0604020202020204" pitchFamily="34" charset="0"/>
              <a:buChar char="•"/>
            </a:pPr>
            <a:r>
              <a:rPr lang="en-US" altLang="en-US" b="1"/>
              <a:t> Presentation Practice: </a:t>
            </a:r>
            <a:endParaRPr lang="en-US" altLang="en-US" b="1"/>
          </a:p>
          <a:p>
            <a:pPr lvl="0">
              <a:buFont typeface="Arial" panose="020B0604020202020204" pitchFamily="34" charset="0"/>
            </a:pPr>
            <a:r>
              <a:rPr lang="en-US" altLang="en-US"/>
              <a:t>          Improved technical communication</a:t>
            </a:r>
            <a:endParaRPr lang="en-US" altLang="en-US"/>
          </a:p>
          <a:p>
            <a:pPr lvl="0">
              <a:buFont typeface="Arial" panose="020B0604020202020204" pitchFamily="34" charset="0"/>
            </a:pPr>
            <a:r>
              <a:rPr lang="en-US" altLang="en-US"/>
              <a:t>          Learned to critique methodologies and identify improvement areas</a:t>
            </a:r>
            <a:endParaRPr lang="en-US" altLang="en-US"/>
          </a:p>
          <a:p>
            <a:pPr marL="285750" lvl="0" indent="-285750">
              <a:buFont typeface="Arial" panose="020B0604020202020204" pitchFamily="34" charset="0"/>
              <a:buChar char="•"/>
            </a:pPr>
            <a:r>
              <a:rPr lang="en-US" altLang="en-US" b="1"/>
              <a:t>Bridging Theory with Practice:</a:t>
            </a:r>
            <a:r>
              <a:rPr lang="en-US" altLang="en-US"/>
              <a:t> These papers contextualized what we built in lab and helped connect classroom learning with global research trends.</a:t>
            </a:r>
            <a:endParaRPr lang="en-US" altLang="en-US"/>
          </a:p>
        </p:txBody>
      </p:sp>
      <p:sp>
        <p:nvSpPr>
          <p:cNvPr id="4" name="Title 3"/>
          <p:cNvSpPr>
            <a:spLocks noGrp="1"/>
          </p:cNvSpPr>
          <p:nvPr>
            <p:ph type="title"/>
          </p:nvPr>
        </p:nvSpPr>
        <p:spPr>
          <a:xfrm>
            <a:off x="-127" y="924560"/>
            <a:ext cx="10515600" cy="716084"/>
          </a:xfrm>
        </p:spPr>
        <p:txBody>
          <a:bodyPr/>
          <a:lstStyle/>
          <a:p>
            <a:r>
              <a:rPr lang="en-US" altLang="en-US" dirty="0">
                <a:solidFill>
                  <a:srgbClr val="005BBB"/>
                </a:solidFill>
              </a:rPr>
              <a:t>Academic Engagement via Paper Presentations</a:t>
            </a:r>
            <a:endParaRPr lang="en-US" altLang="en-US" dirty="0">
              <a:solidFill>
                <a:srgbClr val="005BBB"/>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40840"/>
            <a:ext cx="5600700" cy="4406265"/>
          </a:xfrm>
        </p:spPr>
        <p:txBody>
          <a:bodyPr/>
          <a:lstStyle/>
          <a:p>
            <a:pPr lvl="0">
              <a:buFont typeface="Arial" panose="020B0604020202020204" pitchFamily="34" charset="0"/>
            </a:pPr>
            <a:r>
              <a:rPr lang="en-US" altLang="en-US" b="1"/>
              <a:t>Objective:</a:t>
            </a:r>
            <a:endParaRPr lang="en-US" altLang="en-US" b="1"/>
          </a:p>
          <a:p>
            <a:pPr lvl="0">
              <a:buFont typeface="Arial" panose="020B0604020202020204" pitchFamily="34" charset="0"/>
            </a:pPr>
            <a:r>
              <a:rPr lang="en-US" altLang="en-US"/>
              <a:t>Develop an Unmanned Ground Vehicle (UGV) for autonomous and remote sensor data collection in agricultural fields.</a:t>
            </a:r>
            <a:endParaRPr lang="en-US" altLang="en-US"/>
          </a:p>
          <a:p>
            <a:pPr lvl="0">
              <a:buFont typeface="Arial" panose="020B0604020202020204" pitchFamily="34" charset="0"/>
            </a:pPr>
            <a:r>
              <a:rPr lang="en-US" altLang="en-US" b="1"/>
              <a:t>Key Features:</a:t>
            </a:r>
            <a:endParaRPr lang="en-US" altLang="en-US" b="1"/>
          </a:p>
          <a:p>
            <a:pPr lvl="0">
              <a:buFont typeface="Arial" panose="020B0604020202020204" pitchFamily="34" charset="0"/>
            </a:pPr>
            <a:r>
              <a:rPr lang="en-US" altLang="en-US"/>
              <a:t>Collects environmental and soil health parameters.</a:t>
            </a:r>
            <a:endParaRPr lang="en-US" altLang="en-US"/>
          </a:p>
          <a:p>
            <a:pPr lvl="0">
              <a:buFont typeface="Arial" panose="020B0604020202020204" pitchFamily="34" charset="0"/>
            </a:pPr>
            <a:r>
              <a:rPr lang="en-US" altLang="en-US"/>
              <a:t>Operates remotely or autonomously via GPS.</a:t>
            </a:r>
            <a:endParaRPr lang="en-US" altLang="en-US"/>
          </a:p>
          <a:p>
            <a:pPr lvl="0">
              <a:buFont typeface="Arial" panose="020B0604020202020204" pitchFamily="34" charset="0"/>
            </a:pPr>
            <a:r>
              <a:rPr lang="en-US" altLang="en-US"/>
              <a:t>Sends real-time data to a base station.</a:t>
            </a:r>
            <a:endParaRPr lang="en-US" altLang="en-US"/>
          </a:p>
          <a:p>
            <a:pPr lvl="0">
              <a:buFont typeface="Arial" panose="020B0604020202020204" pitchFamily="34" charset="0"/>
            </a:pPr>
            <a:r>
              <a:rPr lang="en-US" altLang="en-US"/>
              <a:t>Stores data for future analysis.</a:t>
            </a:r>
            <a:endParaRPr lang="en-US" altLang="en-US"/>
          </a:p>
          <a:p>
            <a:pPr lvl="0">
              <a:buFont typeface="Arial" panose="020B0604020202020204" pitchFamily="34" charset="0"/>
            </a:pPr>
            <a:r>
              <a:rPr lang="en-US" altLang="en-US" b="1"/>
              <a:t>Significance:</a:t>
            </a:r>
            <a:endParaRPr lang="en-US" altLang="en-US" b="1"/>
          </a:p>
          <a:p>
            <a:pPr lvl="0">
              <a:buFont typeface="Arial" panose="020B0604020202020204" pitchFamily="34" charset="0"/>
            </a:pPr>
            <a:r>
              <a:rPr lang="en-US" altLang="en-US"/>
              <a:t>Enhances precision agriculture.</a:t>
            </a:r>
            <a:endParaRPr lang="en-US" altLang="en-US"/>
          </a:p>
          <a:p>
            <a:pPr lvl="0">
              <a:buFont typeface="Arial" panose="020B0604020202020204" pitchFamily="34" charset="0"/>
            </a:pPr>
            <a:r>
              <a:rPr lang="en-US" altLang="en-US"/>
              <a:t>Reduces labor in monitoring.</a:t>
            </a:r>
            <a:endParaRPr lang="en-US" altLang="en-US"/>
          </a:p>
          <a:p>
            <a:pPr lvl="0">
              <a:buFont typeface="Arial" panose="020B0604020202020204" pitchFamily="34" charset="0"/>
            </a:pPr>
            <a:r>
              <a:rPr lang="en-US" altLang="en-US"/>
              <a:t>Provides actionable insights for crop health.</a:t>
            </a:r>
            <a:endParaRPr lang="en-US" altLang="en-US"/>
          </a:p>
        </p:txBody>
      </p:sp>
      <p:sp>
        <p:nvSpPr>
          <p:cNvPr id="4" name="Title 3"/>
          <p:cNvSpPr>
            <a:spLocks noGrp="1"/>
          </p:cNvSpPr>
          <p:nvPr>
            <p:ph type="title"/>
          </p:nvPr>
        </p:nvSpPr>
        <p:spPr>
          <a:xfrm>
            <a:off x="-127" y="924560"/>
            <a:ext cx="10515600" cy="716084"/>
          </a:xfrm>
        </p:spPr>
        <p:txBody>
          <a:bodyPr/>
          <a:lstStyle/>
          <a:p>
            <a:r>
              <a:rPr lang="en-US" dirty="0">
                <a:solidFill>
                  <a:srgbClr val="005BBB"/>
                </a:solidFill>
              </a:rPr>
              <a:t>Project - Introduction</a:t>
            </a:r>
            <a:endParaRPr lang="en-US" dirty="0">
              <a:solidFill>
                <a:srgbClr val="005BBB"/>
              </a:solidFill>
            </a:endParaRPr>
          </a:p>
        </p:txBody>
      </p:sp>
      <p:pic>
        <p:nvPicPr>
          <p:cNvPr id="3" name="Picture 2"/>
          <p:cNvPicPr>
            <a:picLocks noChangeAspect="1"/>
          </p:cNvPicPr>
          <p:nvPr/>
        </p:nvPicPr>
        <p:blipFill>
          <a:blip r:embed="rId1"/>
          <a:srcRect l="12900" t="3084" r="13571"/>
          <a:stretch>
            <a:fillRect/>
          </a:stretch>
        </p:blipFill>
        <p:spPr>
          <a:xfrm>
            <a:off x="5640070" y="924560"/>
            <a:ext cx="6551930" cy="485775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42110"/>
            <a:ext cx="7686675" cy="4391660"/>
          </a:xfrm>
        </p:spPr>
        <p:txBody>
          <a:bodyPr/>
          <a:lstStyle/>
          <a:p>
            <a:pPr lvl="0">
              <a:buFont typeface="Arial" panose="020B0604020202020204" pitchFamily="34" charset="0"/>
            </a:pPr>
            <a:r>
              <a:rPr lang="en-US" altLang="en-US" b="1"/>
              <a:t>Raspberry Pi (B1):</a:t>
            </a:r>
            <a:r>
              <a:rPr lang="en-US" altLang="en-US"/>
              <a:t> Acts as the central processing unit for the vehicle. It manages both autonomous and remote operations.</a:t>
            </a:r>
            <a:endParaRPr lang="en-US" altLang="en-US"/>
          </a:p>
          <a:p>
            <a:pPr lvl="0">
              <a:buFont typeface="Arial" panose="020B0604020202020204" pitchFamily="34" charset="0"/>
            </a:pPr>
            <a:r>
              <a:rPr lang="en-US" altLang="en-US" b="1"/>
              <a:t>GPS Module (B2): </a:t>
            </a:r>
            <a:r>
              <a:rPr lang="en-US" altLang="en-US"/>
              <a:t>Works with the Raspberry Pi for navigation. It allows the vehicle to function autonomously by moving to predefined GPS coordinates.</a:t>
            </a:r>
            <a:endParaRPr lang="en-US" altLang="en-US"/>
          </a:p>
          <a:p>
            <a:pPr lvl="0">
              <a:buFont typeface="Arial" panose="020B0604020202020204" pitchFamily="34" charset="0"/>
            </a:pPr>
            <a:r>
              <a:rPr lang="en-US" altLang="en-US" b="1"/>
              <a:t>WiFi Module (B3): </a:t>
            </a:r>
            <a:r>
              <a:rPr lang="en-US" altLang="en-US"/>
              <a:t>Enables communication with the Computer Client, allowing remote control of the vehicle.</a:t>
            </a:r>
            <a:endParaRPr lang="en-US" altLang="en-US"/>
          </a:p>
          <a:p>
            <a:pPr lvl="0">
              <a:buFont typeface="Arial" panose="020B0604020202020204" pitchFamily="34" charset="0"/>
            </a:pPr>
            <a:r>
              <a:rPr lang="en-US" altLang="en-US" b="1"/>
              <a:t>Connections:</a:t>
            </a:r>
            <a:endParaRPr lang="en-US" altLang="en-US" b="1"/>
          </a:p>
          <a:p>
            <a:pPr lvl="0">
              <a:buFont typeface="Arial" panose="020B0604020202020204" pitchFamily="34" charset="0"/>
            </a:pPr>
            <a:r>
              <a:rPr lang="en-US" altLang="en-US"/>
              <a:t>The WiFi Module interfaces bi-directionally with the Computer Client for remote control operations.</a:t>
            </a:r>
            <a:endParaRPr lang="en-US" altLang="en-US"/>
          </a:p>
          <a:p>
            <a:pPr lvl="0">
              <a:buFont typeface="Arial" panose="020B0604020202020204" pitchFamily="34" charset="0"/>
            </a:pPr>
            <a:r>
              <a:rPr lang="en-US" altLang="en-US"/>
              <a:t>The Raspberry Pi engages in autonomous path planning using the GPS data for navigation.</a:t>
            </a:r>
            <a:endParaRPr lang="en-US" altLang="en-US"/>
          </a:p>
        </p:txBody>
      </p:sp>
      <p:sp>
        <p:nvSpPr>
          <p:cNvPr id="4" name="Title 3"/>
          <p:cNvSpPr>
            <a:spLocks noGrp="1"/>
          </p:cNvSpPr>
          <p:nvPr>
            <p:ph type="title"/>
          </p:nvPr>
        </p:nvSpPr>
        <p:spPr>
          <a:xfrm>
            <a:off x="-127" y="925830"/>
            <a:ext cx="10515600" cy="716084"/>
          </a:xfrm>
        </p:spPr>
        <p:txBody>
          <a:bodyPr/>
          <a:lstStyle/>
          <a:p>
            <a:r>
              <a:rPr lang="en-US" dirty="0">
                <a:solidFill>
                  <a:srgbClr val="005BBB"/>
                </a:solidFill>
              </a:rPr>
              <a:t>Chasis Control System</a:t>
            </a:r>
            <a:endParaRPr lang="en-US" dirty="0">
              <a:solidFill>
                <a:srgbClr val="005BBB"/>
              </a:solidFill>
            </a:endParaRPr>
          </a:p>
        </p:txBody>
      </p:sp>
      <p:pic>
        <p:nvPicPr>
          <p:cNvPr id="3" name="Picture 2"/>
          <p:cNvPicPr>
            <a:picLocks noChangeAspect="1"/>
          </p:cNvPicPr>
          <p:nvPr/>
        </p:nvPicPr>
        <p:blipFill>
          <a:blip r:embed="rId1"/>
          <a:stretch>
            <a:fillRect/>
          </a:stretch>
        </p:blipFill>
        <p:spPr>
          <a:xfrm>
            <a:off x="8227060" y="925830"/>
            <a:ext cx="3964940" cy="528701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51635"/>
            <a:ext cx="6834505" cy="4406265"/>
          </a:xfrm>
        </p:spPr>
        <p:txBody>
          <a:bodyPr/>
          <a:lstStyle/>
          <a:p>
            <a:pPr lvl="0">
              <a:buFont typeface="Arial" panose="020B0604020202020204" pitchFamily="34" charset="0"/>
            </a:pPr>
            <a:r>
              <a:rPr lang="en-US" altLang="en-US" b="1"/>
              <a:t>Arduino Nano (A1):</a:t>
            </a:r>
            <a:r>
              <a:rPr lang="en-US" altLang="en-US"/>
              <a:t> Controls local sensor operations and data collection.</a:t>
            </a:r>
            <a:endParaRPr lang="en-US" altLang="en-US"/>
          </a:p>
          <a:p>
            <a:pPr lvl="0">
              <a:buFont typeface="Arial" panose="020B0604020202020204" pitchFamily="34" charset="0"/>
            </a:pPr>
            <a:r>
              <a:rPr lang="en-US" altLang="en-US" b="1"/>
              <a:t>Sensors (A2):</a:t>
            </a:r>
            <a:r>
              <a:rPr lang="en-US" altLang="en-US"/>
              <a:t> Collect environmental data such as humidity, temperature, NPK, and moisture levels.</a:t>
            </a:r>
            <a:endParaRPr lang="en-US" altLang="en-US"/>
          </a:p>
          <a:p>
            <a:pPr lvl="0">
              <a:buFont typeface="Arial" panose="020B0604020202020204" pitchFamily="34" charset="0"/>
            </a:pPr>
            <a:r>
              <a:rPr lang="en-US" altLang="en-US" b="1"/>
              <a:t>NRF24 Transmitter (A3): </a:t>
            </a:r>
            <a:r>
              <a:rPr lang="en-US" altLang="en-US"/>
              <a:t>Sends the collected sensor data to the Base Station.</a:t>
            </a:r>
            <a:endParaRPr lang="en-US" altLang="en-US"/>
          </a:p>
          <a:p>
            <a:pPr lvl="0">
              <a:buFont typeface="Arial" panose="020B0604020202020204" pitchFamily="34" charset="0"/>
            </a:pPr>
            <a:r>
              <a:rPr lang="en-US" altLang="en-US" b="1"/>
              <a:t>Relationships:</a:t>
            </a:r>
            <a:endParaRPr lang="en-US" altLang="en-US" b="1"/>
          </a:p>
          <a:p>
            <a:pPr lvl="0">
              <a:buFont typeface="Arial" panose="020B0604020202020204" pitchFamily="34" charset="0"/>
            </a:pPr>
            <a:r>
              <a:rPr lang="en-US" altLang="en-US"/>
              <a:t>Integrated as part of the Chassis Control System, responsible for real-time data acquisition.</a:t>
            </a:r>
            <a:endParaRPr lang="en-US" altLang="en-US"/>
          </a:p>
          <a:p>
            <a:pPr lvl="0">
              <a:buFont typeface="Arial" panose="020B0604020202020204" pitchFamily="34" charset="0"/>
            </a:pPr>
            <a:r>
              <a:rPr lang="en-US" altLang="en-US"/>
              <a:t>The NRF24 Transmitter communicates sensor data to the NRF24 Receiver at the Base Station.</a:t>
            </a:r>
            <a:endParaRPr lang="en-US" altLang="en-US"/>
          </a:p>
        </p:txBody>
      </p:sp>
      <p:sp>
        <p:nvSpPr>
          <p:cNvPr id="4" name="Title 3"/>
          <p:cNvSpPr>
            <a:spLocks noGrp="1"/>
          </p:cNvSpPr>
          <p:nvPr>
            <p:ph type="title"/>
          </p:nvPr>
        </p:nvSpPr>
        <p:spPr>
          <a:xfrm>
            <a:off x="-127" y="935355"/>
            <a:ext cx="10515600" cy="716084"/>
          </a:xfrm>
        </p:spPr>
        <p:txBody>
          <a:bodyPr/>
          <a:lstStyle/>
          <a:p>
            <a:r>
              <a:rPr lang="en-US" dirty="0">
                <a:solidFill>
                  <a:srgbClr val="005BBB"/>
                </a:solidFill>
              </a:rPr>
              <a:t>Sensor Collection System</a:t>
            </a:r>
            <a:endParaRPr lang="en-US" dirty="0">
              <a:solidFill>
                <a:srgbClr val="005BBB"/>
              </a:solidFill>
            </a:endParaRPr>
          </a:p>
        </p:txBody>
      </p:sp>
      <p:pic>
        <p:nvPicPr>
          <p:cNvPr id="3" name="Picture 2"/>
          <p:cNvPicPr>
            <a:picLocks noChangeAspect="1"/>
          </p:cNvPicPr>
          <p:nvPr/>
        </p:nvPicPr>
        <p:blipFill>
          <a:blip r:embed="rId1"/>
          <a:srcRect r="-314" b="31039"/>
          <a:stretch>
            <a:fillRect/>
          </a:stretch>
        </p:blipFill>
        <p:spPr>
          <a:xfrm>
            <a:off x="7776210" y="935355"/>
            <a:ext cx="4415790" cy="545211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36395"/>
            <a:ext cx="6537325" cy="4406265"/>
          </a:xfrm>
        </p:spPr>
        <p:txBody>
          <a:bodyPr/>
          <a:lstStyle/>
          <a:p>
            <a:pPr lvl="0">
              <a:buFont typeface="Arial" panose="020B0604020202020204" pitchFamily="34" charset="0"/>
            </a:pPr>
            <a:r>
              <a:rPr lang="en-US" altLang="en-US" b="1"/>
              <a:t>NRF24 Receiver (C1): </a:t>
            </a:r>
            <a:r>
              <a:rPr lang="en-US" altLang="en-US"/>
              <a:t>Receives data from the Sensor Collection Module's NRF24 Transmitter.</a:t>
            </a:r>
            <a:endParaRPr lang="en-US" altLang="en-US"/>
          </a:p>
          <a:p>
            <a:pPr lvl="0">
              <a:buFont typeface="Arial" panose="020B0604020202020204" pitchFamily="34" charset="0"/>
            </a:pPr>
            <a:r>
              <a:rPr lang="en-US" altLang="en-US" b="1"/>
              <a:t>Dashboard System using Matplotlib (C2):</a:t>
            </a:r>
            <a:r>
              <a:rPr lang="en-US" altLang="en-US"/>
              <a:t> Visualizes and graphs the incoming data for user interpretation.</a:t>
            </a:r>
            <a:endParaRPr lang="en-US" altLang="en-US"/>
          </a:p>
          <a:p>
            <a:pPr lvl="0">
              <a:buFont typeface="Arial" panose="020B0604020202020204" pitchFamily="34" charset="0"/>
            </a:pPr>
            <a:r>
              <a:rPr lang="en-US" altLang="en-US" b="1"/>
              <a:t>Storage (CSV) (C3): </a:t>
            </a:r>
            <a:r>
              <a:rPr lang="en-US" altLang="en-US"/>
              <a:t>Stores the collected and processed data for future reference and analysis.</a:t>
            </a:r>
            <a:endParaRPr lang="en-US" altLang="en-US"/>
          </a:p>
          <a:p>
            <a:pPr lvl="0">
              <a:buFont typeface="Arial" panose="020B0604020202020204" pitchFamily="34" charset="0"/>
            </a:pPr>
            <a:r>
              <a:rPr lang="en-US" altLang="en-US" b="1"/>
              <a:t>Workflow:</a:t>
            </a:r>
            <a:endParaRPr lang="en-US" altLang="en-US" b="1"/>
          </a:p>
          <a:p>
            <a:pPr lvl="0">
              <a:buFont typeface="Arial" panose="020B0604020202020204" pitchFamily="34" charset="0"/>
            </a:pPr>
            <a:r>
              <a:rPr lang="en-US" altLang="en-US"/>
              <a:t>The NRF24 Receiver transmits data to the Dashboard, which displays it graphically.</a:t>
            </a:r>
            <a:endParaRPr lang="en-US" altLang="en-US"/>
          </a:p>
          <a:p>
            <a:pPr lvl="0">
              <a:buFont typeface="Arial" panose="020B0604020202020204" pitchFamily="34" charset="0"/>
            </a:pPr>
            <a:r>
              <a:rPr lang="en-US" altLang="en-US"/>
              <a:t>Data is archived in the form of CSV files for longitudinal analysis.</a:t>
            </a:r>
            <a:endParaRPr lang="en-US" altLang="en-US"/>
          </a:p>
        </p:txBody>
      </p:sp>
      <p:sp>
        <p:nvSpPr>
          <p:cNvPr id="4" name="Title 3"/>
          <p:cNvSpPr>
            <a:spLocks noGrp="1"/>
          </p:cNvSpPr>
          <p:nvPr>
            <p:ph type="title"/>
          </p:nvPr>
        </p:nvSpPr>
        <p:spPr>
          <a:xfrm>
            <a:off x="-127" y="920115"/>
            <a:ext cx="10515600" cy="716084"/>
          </a:xfrm>
        </p:spPr>
        <p:txBody>
          <a:bodyPr/>
          <a:lstStyle/>
          <a:p>
            <a:r>
              <a:rPr lang="en-US" dirty="0">
                <a:solidFill>
                  <a:srgbClr val="005BBB"/>
                </a:solidFill>
              </a:rPr>
              <a:t>Base Station</a:t>
            </a:r>
            <a:endParaRPr lang="en-US" dirty="0">
              <a:solidFill>
                <a:srgbClr val="005BBB"/>
              </a:solidFill>
            </a:endParaRPr>
          </a:p>
        </p:txBody>
      </p:sp>
      <p:pic>
        <p:nvPicPr>
          <p:cNvPr id="5" name="Picture 4"/>
          <p:cNvPicPr>
            <a:picLocks noChangeAspect="1"/>
          </p:cNvPicPr>
          <p:nvPr/>
        </p:nvPicPr>
        <p:blipFill>
          <a:blip r:embed="rId1"/>
          <a:stretch>
            <a:fillRect/>
          </a:stretch>
        </p:blipFill>
        <p:spPr>
          <a:xfrm>
            <a:off x="8208010" y="920115"/>
            <a:ext cx="3983990" cy="531431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0" y="1649095"/>
            <a:ext cx="10684510" cy="1176020"/>
          </a:xfrm>
        </p:spPr>
        <p:txBody>
          <a:bodyPr/>
          <a:lstStyle/>
          <a:p>
            <a:pPr lvl="0">
              <a:buFont typeface="Arial" panose="020B0604020202020204" pitchFamily="34" charset="0"/>
            </a:pPr>
            <a:r>
              <a:rPr lang="en-US" altLang="en-US" b="1"/>
              <a:t>Remote Control Interface (D1):</a:t>
            </a:r>
            <a:r>
              <a:rPr lang="en-US" altLang="en-US"/>
              <a:t> Provides user interaction for controlling the UGV operations over WiFi.</a:t>
            </a:r>
            <a:endParaRPr lang="en-US" altLang="en-US"/>
          </a:p>
          <a:p>
            <a:pPr lvl="0">
              <a:buFont typeface="Arial" panose="020B0604020202020204" pitchFamily="34" charset="0"/>
            </a:pPr>
            <a:r>
              <a:rPr lang="en-US" altLang="en-US" b="1"/>
              <a:t>WiFi Communication: </a:t>
            </a:r>
            <a:r>
              <a:rPr lang="en-US" altLang="en-US"/>
              <a:t>Facilitates direct communication between the Remote Control Interface and the Chassis Control System, enabling real-time remote vehicle control.</a:t>
            </a:r>
            <a:endParaRPr lang="en-US" altLang="en-US"/>
          </a:p>
          <a:p>
            <a:pPr lvl="0">
              <a:buFont typeface="Arial" panose="020B0604020202020204" pitchFamily="34" charset="0"/>
            </a:pPr>
            <a:endParaRPr lang="en-US" altLang="en-US"/>
          </a:p>
        </p:txBody>
      </p:sp>
      <p:sp>
        <p:nvSpPr>
          <p:cNvPr id="4" name="Title 3"/>
          <p:cNvSpPr>
            <a:spLocks noGrp="1"/>
          </p:cNvSpPr>
          <p:nvPr>
            <p:ph type="title"/>
          </p:nvPr>
        </p:nvSpPr>
        <p:spPr>
          <a:xfrm>
            <a:off x="-127" y="932815"/>
            <a:ext cx="10515600" cy="716084"/>
          </a:xfrm>
        </p:spPr>
        <p:txBody>
          <a:bodyPr/>
          <a:lstStyle/>
          <a:p>
            <a:r>
              <a:rPr lang="en-US" dirty="0">
                <a:solidFill>
                  <a:srgbClr val="005BBB"/>
                </a:solidFill>
              </a:rPr>
              <a:t>Computer Client</a:t>
            </a:r>
            <a:endParaRPr lang="en-US" dirty="0">
              <a:solidFill>
                <a:srgbClr val="005BBB"/>
              </a:solidFill>
            </a:endParaRPr>
          </a:p>
        </p:txBody>
      </p:sp>
      <p:sp>
        <p:nvSpPr>
          <p:cNvPr id="6" name="Text Box 5"/>
          <p:cNvSpPr txBox="1"/>
          <p:nvPr/>
        </p:nvSpPr>
        <p:spPr>
          <a:xfrm>
            <a:off x="0" y="2738755"/>
            <a:ext cx="10867390" cy="645160"/>
          </a:xfrm>
          <a:prstGeom prst="rect">
            <a:avLst/>
          </a:prstGeom>
          <a:noFill/>
        </p:spPr>
        <p:txBody>
          <a:bodyPr wrap="square" rtlCol="0">
            <a:spAutoFit/>
          </a:bodyPr>
          <a:p>
            <a:r>
              <a:rPr lang="en-US" sz="3600">
                <a:solidFill>
                  <a:srgbClr val="005BBB"/>
                </a:solidFill>
                <a:latin typeface="Georgia" panose="02040502050405020303" charset="0"/>
                <a:cs typeface="Georgia" panose="02040502050405020303" charset="0"/>
              </a:rPr>
              <a:t>Integration</a:t>
            </a:r>
            <a:endParaRPr lang="en-US" sz="3600">
              <a:solidFill>
                <a:srgbClr val="005BBB"/>
              </a:solidFill>
              <a:latin typeface="Georgia" panose="02040502050405020303" charset="0"/>
              <a:cs typeface="Georgia" panose="02040502050405020303" charset="0"/>
            </a:endParaRPr>
          </a:p>
        </p:txBody>
      </p:sp>
      <p:sp>
        <p:nvSpPr>
          <p:cNvPr id="7" name="Text Box 6"/>
          <p:cNvSpPr txBox="1"/>
          <p:nvPr/>
        </p:nvSpPr>
        <p:spPr>
          <a:xfrm>
            <a:off x="0" y="3491230"/>
            <a:ext cx="10485755" cy="2584450"/>
          </a:xfrm>
          <a:prstGeom prst="rect">
            <a:avLst/>
          </a:prstGeom>
          <a:noFill/>
        </p:spPr>
        <p:txBody>
          <a:bodyPr wrap="square" rtlCol="0">
            <a:spAutoFit/>
          </a:bodyPr>
          <a:p>
            <a:r>
              <a:rPr lang="en-US" altLang="en-US" b="1">
                <a:latin typeface="Arial" panose="020B0604020202020204" pitchFamily="34" charset="0"/>
                <a:cs typeface="Arial" panose="020B0604020202020204" pitchFamily="34" charset="0"/>
              </a:rPr>
              <a:t>Sensor Data Flow:</a:t>
            </a:r>
            <a:r>
              <a:rPr lang="en-US" altLang="en-US">
                <a:latin typeface="Arial" panose="020B0604020202020204" pitchFamily="34" charset="0"/>
                <a:cs typeface="Arial" panose="020B0604020202020204" pitchFamily="34" charset="0"/>
              </a:rPr>
              <a:t> Starts at the Sensors, moves through the Arduino Nano, and reaches the Base Station via the NRF24 Transmitter and Receiver setup.</a:t>
            </a:r>
            <a:endParaRPr lang="en-US" altLang="en-US">
              <a:latin typeface="Arial" panose="020B0604020202020204" pitchFamily="34" charset="0"/>
              <a:cs typeface="Arial" panose="020B0604020202020204" pitchFamily="34" charset="0"/>
            </a:endParaRPr>
          </a:p>
          <a:p>
            <a:r>
              <a:rPr lang="en-US" altLang="en-US" b="1">
                <a:latin typeface="Arial" panose="020B0604020202020204" pitchFamily="34" charset="0"/>
                <a:cs typeface="Arial" panose="020B0604020202020204" pitchFamily="34" charset="0"/>
              </a:rPr>
              <a:t>Autonomous Operation: </a:t>
            </a:r>
            <a:r>
              <a:rPr lang="en-US" altLang="en-US">
                <a:latin typeface="Arial" panose="020B0604020202020204" pitchFamily="34" charset="0"/>
                <a:cs typeface="Arial" panose="020B0604020202020204" pitchFamily="34" charset="0"/>
              </a:rPr>
              <a:t>The GPS Module supports the Raspberry Pi in navigating autonomously via path planning algorithms.</a:t>
            </a:r>
            <a:endParaRPr lang="en-US" altLang="en-US">
              <a:latin typeface="Arial" panose="020B0604020202020204" pitchFamily="34" charset="0"/>
              <a:cs typeface="Arial" panose="020B0604020202020204" pitchFamily="34" charset="0"/>
            </a:endParaRPr>
          </a:p>
          <a:p>
            <a:r>
              <a:rPr lang="en-US" altLang="en-US" b="1">
                <a:latin typeface="Arial" panose="020B0604020202020204" pitchFamily="34" charset="0"/>
                <a:cs typeface="Arial" panose="020B0604020202020204" pitchFamily="34" charset="0"/>
              </a:rPr>
              <a:t>Remote Operation:</a:t>
            </a:r>
            <a:r>
              <a:rPr lang="en-US" altLang="en-US">
                <a:latin typeface="Arial" panose="020B0604020202020204" pitchFamily="34" charset="0"/>
                <a:cs typeface="Arial" panose="020B0604020202020204" pitchFamily="34" charset="0"/>
              </a:rPr>
              <a:t> WiFi connectivity enables the Computer Client to manipulate vehicle actions remotely.</a:t>
            </a:r>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This structured interaction between modules allows your unmanned ground vehicle to efficiently collect agricultural data, function autonomously, and provide actionable insights through remote interfaces.</a:t>
            </a:r>
            <a:endParaRPr lang="en-US">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10607</Words>
  <Application>WPS Slides</Application>
  <PresentationFormat>Widescreen</PresentationFormat>
  <Paragraphs>182</Paragraphs>
  <Slides>20</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Arial</vt:lpstr>
      <vt:lpstr>SimSun</vt:lpstr>
      <vt:lpstr>Wingdings</vt:lpstr>
      <vt:lpstr>Effra Trial Heavy</vt:lpstr>
      <vt:lpstr>Segoe Print</vt:lpstr>
      <vt:lpstr>Georgia</vt:lpstr>
      <vt:lpstr>Museo Slab 100</vt:lpstr>
      <vt:lpstr>Museo Slab 900</vt:lpstr>
      <vt:lpstr>LucidaGrande</vt:lpstr>
      <vt:lpstr>Microsoft YaHei</vt:lpstr>
      <vt:lpstr>Arial Unicode MS</vt:lpstr>
      <vt:lpstr>UB Powerpoint Template</vt:lpstr>
      <vt:lpstr>IoT-based UGV Robot for Remote Soil Health Sensing</vt:lpstr>
      <vt:lpstr>Introduction</vt:lpstr>
      <vt:lpstr>Why I Chose IoT as My Elective</vt:lpstr>
      <vt:lpstr>Why I Chose IoT as My Elective</vt:lpstr>
      <vt:lpstr>Introduction</vt:lpstr>
      <vt:lpstr>Chasis Control System</vt:lpstr>
      <vt:lpstr>Sensor Collection System</vt:lpstr>
      <vt:lpstr>Base Station</vt:lpstr>
      <vt:lpstr>Computer Client</vt:lpstr>
      <vt:lpstr>Block Diagram</vt:lpstr>
      <vt:lpstr>Devices</vt:lpstr>
      <vt:lpstr>Output at the Sensor Collection Module</vt:lpstr>
      <vt:lpstr>PowerPoint 演示文稿</vt:lpstr>
      <vt:lpstr>PowerPoint 演示文稿</vt:lpstr>
      <vt:lpstr>Output at the Base Station</vt:lpstr>
      <vt:lpstr>Results  </vt:lpstr>
      <vt:lpstr>What Went Right :)</vt:lpstr>
      <vt:lpstr>What Went Wrong :(</vt:lpstr>
      <vt:lpstr>Next Steps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creator>Microsoft Office User</dc:creator>
  <cp:lastModifiedBy>waghr</cp:lastModifiedBy>
  <cp:revision>207</cp:revision>
  <cp:lastPrinted>2015-10-19T19:01:00Z</cp:lastPrinted>
  <dcterms:created xsi:type="dcterms:W3CDTF">2016-06-28T14:05:00Z</dcterms:created>
  <dcterms:modified xsi:type="dcterms:W3CDTF">2025-05-14T02:36:55Z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2CEB58E9B62B43B3A0C9AFC54F1AA402_13</vt:lpwstr>
  </property>
  <property fmtid="{D5CDD505-2E9C-101B-9397-08002B2CF9AE}" pid="3" name="KSOProductBuildVer">
    <vt:lpwstr>1033-12.2.0.20795</vt:lpwstr>
  </property>
</Properties>
</file>

<file path=docProps/thumbnail.jpeg>
</file>